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handoutMasterIdLst>
    <p:handoutMasterId r:id="rId21"/>
  </p:handoutMasterIdLst>
  <p:sldIdLst>
    <p:sldId id="256" r:id="rId2"/>
    <p:sldId id="299" r:id="rId3"/>
    <p:sldId id="280" r:id="rId4"/>
    <p:sldId id="335" r:id="rId5"/>
    <p:sldId id="321" r:id="rId6"/>
    <p:sldId id="322" r:id="rId7"/>
    <p:sldId id="330" r:id="rId8"/>
    <p:sldId id="333" r:id="rId9"/>
    <p:sldId id="336" r:id="rId10"/>
    <p:sldId id="331" r:id="rId11"/>
    <p:sldId id="320" r:id="rId12"/>
    <p:sldId id="318" r:id="rId13"/>
    <p:sldId id="332" r:id="rId14"/>
    <p:sldId id="325" r:id="rId15"/>
    <p:sldId id="334" r:id="rId16"/>
    <p:sldId id="292" r:id="rId17"/>
    <p:sldId id="296" r:id="rId18"/>
    <p:sldId id="31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6D"/>
    <a:srgbClr val="B381D9"/>
    <a:srgbClr val="000000"/>
    <a:srgbClr val="FFFFFF"/>
    <a:srgbClr val="969696"/>
    <a:srgbClr val="CF7007"/>
    <a:srgbClr val="325B68"/>
    <a:srgbClr val="002060"/>
    <a:srgbClr val="0F6FC6"/>
    <a:srgbClr val="894D6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5" autoAdjust="0"/>
    <p:restoredTop sz="83711" autoAdjust="0"/>
  </p:normalViewPr>
  <p:slideViewPr>
    <p:cSldViewPr>
      <p:cViewPr varScale="1">
        <p:scale>
          <a:sx n="61" d="100"/>
          <a:sy n="61" d="100"/>
        </p:scale>
        <p:origin x="-13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wb165191\AppData\Local\Temp\notesDAC8C7\updated%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b165191\AppData\Local\Temp\notesDAC8C7\~532809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2.6938119221583963E-2"/>
          <c:y val="4.9960875984251973E-2"/>
          <c:w val="0.72981863753518239"/>
          <c:h val="0.71961269685039375"/>
        </c:manualLayout>
      </c:layout>
      <c:barChart>
        <c:barDir val="col"/>
        <c:grouping val="percentStacked"/>
        <c:ser>
          <c:idx val="0"/>
          <c:order val="0"/>
          <c:tx>
            <c:strRef>
              <c:f>Sheet1!$A$2</c:f>
              <c:strCache>
                <c:ptCount val="1"/>
                <c:pt idx="0">
                  <c:v>No transfer</c:v>
                </c:pt>
              </c:strCache>
            </c:strRef>
          </c:tx>
          <c:dLbls>
            <c:txPr>
              <a:bodyPr/>
              <a:lstStyle/>
              <a:p>
                <a:pPr>
                  <a:defRPr lang="en-GB" sz="1200"/>
                </a:pPr>
                <a:endParaRPr lang="en-US"/>
              </a:p>
            </c:txPr>
            <c:showVal val="1"/>
          </c:dLbls>
          <c:cat>
            <c:strRef>
              <c:f>Sheet1!$B$1:$G$1</c:f>
              <c:strCache>
                <c:ptCount val="6"/>
                <c:pt idx="0">
                  <c:v>SS Africa</c:v>
                </c:pt>
                <c:pt idx="1">
                  <c:v>MENA</c:v>
                </c:pt>
                <c:pt idx="2">
                  <c:v>S Asia</c:v>
                </c:pt>
                <c:pt idx="3">
                  <c:v>LAC</c:v>
                </c:pt>
                <c:pt idx="4">
                  <c:v>E Asia</c:v>
                </c:pt>
                <c:pt idx="5">
                  <c:v>ECA</c:v>
                </c:pt>
              </c:strCache>
            </c:strRef>
          </c:cat>
          <c:val>
            <c:numRef>
              <c:f>Sheet1!$B$2:$G$2</c:f>
              <c:numCache>
                <c:formatCode>0</c:formatCode>
                <c:ptCount val="6"/>
                <c:pt idx="0">
                  <c:v>80.149698543931351</c:v>
                </c:pt>
                <c:pt idx="1">
                  <c:v>69.333952637693613</c:v>
                </c:pt>
                <c:pt idx="2">
                  <c:v>66.558634324331749</c:v>
                </c:pt>
                <c:pt idx="3">
                  <c:v>46.685634849991153</c:v>
                </c:pt>
                <c:pt idx="4">
                  <c:v>43.116093621616997</c:v>
                </c:pt>
                <c:pt idx="5">
                  <c:v>36.698459545363356</c:v>
                </c:pt>
              </c:numCache>
            </c:numRef>
          </c:val>
        </c:ser>
        <c:ser>
          <c:idx val="1"/>
          <c:order val="1"/>
          <c:tx>
            <c:strRef>
              <c:f>Sheet1!$A$3</c:f>
              <c:strCache>
                <c:ptCount val="1"/>
                <c:pt idx="0">
                  <c:v>Only social insurance</c:v>
                </c:pt>
              </c:strCache>
            </c:strRef>
          </c:tx>
          <c:dLbls>
            <c:txPr>
              <a:bodyPr/>
              <a:lstStyle/>
              <a:p>
                <a:pPr>
                  <a:defRPr lang="en-GB" sz="1200">
                    <a:solidFill>
                      <a:schemeClr val="bg1"/>
                    </a:solidFill>
                  </a:defRPr>
                </a:pPr>
                <a:endParaRPr lang="en-US"/>
              </a:p>
            </c:txPr>
            <c:showVal val="1"/>
          </c:dLbls>
          <c:cat>
            <c:strRef>
              <c:f>Sheet1!$B$1:$G$1</c:f>
              <c:strCache>
                <c:ptCount val="6"/>
                <c:pt idx="0">
                  <c:v>SS Africa</c:v>
                </c:pt>
                <c:pt idx="1">
                  <c:v>MENA</c:v>
                </c:pt>
                <c:pt idx="2">
                  <c:v>S Asia</c:v>
                </c:pt>
                <c:pt idx="3">
                  <c:v>LAC</c:v>
                </c:pt>
                <c:pt idx="4">
                  <c:v>E Asia</c:v>
                </c:pt>
                <c:pt idx="5">
                  <c:v>ECA</c:v>
                </c:pt>
              </c:strCache>
            </c:strRef>
          </c:cat>
          <c:val>
            <c:numRef>
              <c:f>Sheet1!$B$3:$G$3</c:f>
              <c:numCache>
                <c:formatCode>0</c:formatCode>
                <c:ptCount val="6"/>
                <c:pt idx="0">
                  <c:v>7.0721482274778049</c:v>
                </c:pt>
                <c:pt idx="1">
                  <c:v>6.8615810758327225</c:v>
                </c:pt>
                <c:pt idx="2">
                  <c:v>6.8813372674724755</c:v>
                </c:pt>
                <c:pt idx="3">
                  <c:v>22.159701611729787</c:v>
                </c:pt>
                <c:pt idx="4">
                  <c:v>7.6015687005546519</c:v>
                </c:pt>
                <c:pt idx="5">
                  <c:v>28.912354486353433</c:v>
                </c:pt>
              </c:numCache>
            </c:numRef>
          </c:val>
        </c:ser>
        <c:ser>
          <c:idx val="2"/>
          <c:order val="2"/>
          <c:tx>
            <c:strRef>
              <c:f>Sheet1!$A$4</c:f>
              <c:strCache>
                <c:ptCount val="1"/>
                <c:pt idx="0">
                  <c:v>Only social assistance </c:v>
                </c:pt>
              </c:strCache>
            </c:strRef>
          </c:tx>
          <c:dLbls>
            <c:txPr>
              <a:bodyPr/>
              <a:lstStyle/>
              <a:p>
                <a:pPr>
                  <a:defRPr lang="en-GB" sz="1200"/>
                </a:pPr>
                <a:endParaRPr lang="en-US"/>
              </a:p>
            </c:txPr>
            <c:showVal val="1"/>
          </c:dLbls>
          <c:cat>
            <c:strRef>
              <c:f>Sheet1!$B$1:$G$1</c:f>
              <c:strCache>
                <c:ptCount val="6"/>
                <c:pt idx="0">
                  <c:v>SS Africa</c:v>
                </c:pt>
                <c:pt idx="1">
                  <c:v>MENA</c:v>
                </c:pt>
                <c:pt idx="2">
                  <c:v>S Asia</c:v>
                </c:pt>
                <c:pt idx="3">
                  <c:v>LAC</c:v>
                </c:pt>
                <c:pt idx="4">
                  <c:v>E Asia</c:v>
                </c:pt>
                <c:pt idx="5">
                  <c:v>ECA</c:v>
                </c:pt>
              </c:strCache>
            </c:strRef>
          </c:cat>
          <c:val>
            <c:numRef>
              <c:f>Sheet1!$B$4:$G$4</c:f>
              <c:numCache>
                <c:formatCode>0</c:formatCode>
                <c:ptCount val="6"/>
                <c:pt idx="0">
                  <c:v>7.9115746186881264</c:v>
                </c:pt>
                <c:pt idx="1">
                  <c:v>18.90316335180508</c:v>
                </c:pt>
                <c:pt idx="2">
                  <c:v>22.620082345389289</c:v>
                </c:pt>
                <c:pt idx="3">
                  <c:v>19.708966815327067</c:v>
                </c:pt>
                <c:pt idx="4">
                  <c:v>34.947413204542244</c:v>
                </c:pt>
                <c:pt idx="5">
                  <c:v>19.601495638923687</c:v>
                </c:pt>
              </c:numCache>
            </c:numRef>
          </c:val>
        </c:ser>
        <c:ser>
          <c:idx val="3"/>
          <c:order val="3"/>
          <c:tx>
            <c:strRef>
              <c:f>Sheet1!$A$5</c:f>
              <c:strCache>
                <c:ptCount val="1"/>
                <c:pt idx="0">
                  <c:v>Social assistance and other </c:v>
                </c:pt>
              </c:strCache>
            </c:strRef>
          </c:tx>
          <c:dLbls>
            <c:txPr>
              <a:bodyPr/>
              <a:lstStyle/>
              <a:p>
                <a:pPr>
                  <a:defRPr lang="en-GB" sz="1200"/>
                </a:pPr>
                <a:endParaRPr lang="en-US"/>
              </a:p>
            </c:txPr>
            <c:showVal val="1"/>
          </c:dLbls>
          <c:cat>
            <c:strRef>
              <c:f>Sheet1!$B$1:$G$1</c:f>
              <c:strCache>
                <c:ptCount val="6"/>
                <c:pt idx="0">
                  <c:v>SS Africa</c:v>
                </c:pt>
                <c:pt idx="1">
                  <c:v>MENA</c:v>
                </c:pt>
                <c:pt idx="2">
                  <c:v>S Asia</c:v>
                </c:pt>
                <c:pt idx="3">
                  <c:v>LAC</c:v>
                </c:pt>
                <c:pt idx="4">
                  <c:v>E Asia</c:v>
                </c:pt>
                <c:pt idx="5">
                  <c:v>ECA</c:v>
                </c:pt>
              </c:strCache>
            </c:strRef>
          </c:cat>
          <c:val>
            <c:numRef>
              <c:f>Sheet1!$B$5:$G$5</c:f>
              <c:numCache>
                <c:formatCode>0</c:formatCode>
                <c:ptCount val="6"/>
                <c:pt idx="0">
                  <c:v>4.8665786099027626</c:v>
                </c:pt>
                <c:pt idx="1">
                  <c:v>4.9013029346679904</c:v>
                </c:pt>
                <c:pt idx="2">
                  <c:v>1.3823882867465089</c:v>
                </c:pt>
                <c:pt idx="3">
                  <c:v>8.7581059559135479</c:v>
                </c:pt>
                <c:pt idx="4">
                  <c:v>14.329315413334301</c:v>
                </c:pt>
                <c:pt idx="5">
                  <c:v>13.753400168309987</c:v>
                </c:pt>
              </c:numCache>
            </c:numRef>
          </c:val>
        </c:ser>
        <c:ser>
          <c:idx val="4"/>
          <c:order val="4"/>
          <c:tx>
            <c:strRef>
              <c:f>Sheet1!$A$6</c:f>
              <c:strCache>
                <c:ptCount val="1"/>
                <c:pt idx="0">
                  <c:v>Other (incl. labor)</c:v>
                </c:pt>
              </c:strCache>
            </c:strRef>
          </c:tx>
          <c:dLbls>
            <c:delete val="1"/>
          </c:dLbls>
          <c:cat>
            <c:strRef>
              <c:f>Sheet1!$B$1:$G$1</c:f>
              <c:strCache>
                <c:ptCount val="6"/>
                <c:pt idx="0">
                  <c:v>SS Africa</c:v>
                </c:pt>
                <c:pt idx="1">
                  <c:v>MENA</c:v>
                </c:pt>
                <c:pt idx="2">
                  <c:v>S Asia</c:v>
                </c:pt>
                <c:pt idx="3">
                  <c:v>LAC</c:v>
                </c:pt>
                <c:pt idx="4">
                  <c:v>E Asia</c:v>
                </c:pt>
                <c:pt idx="5">
                  <c:v>ECA</c:v>
                </c:pt>
              </c:strCache>
            </c:strRef>
          </c:cat>
          <c:val>
            <c:numRef>
              <c:f>Sheet1!$B$6:$G$6</c:f>
              <c:numCache>
                <c:formatCode>0</c:formatCode>
                <c:ptCount val="6"/>
                <c:pt idx="0">
                  <c:v>0</c:v>
                </c:pt>
                <c:pt idx="1">
                  <c:v>0</c:v>
                </c:pt>
                <c:pt idx="2">
                  <c:v>3</c:v>
                </c:pt>
                <c:pt idx="3">
                  <c:v>3</c:v>
                </c:pt>
                <c:pt idx="4">
                  <c:v>0</c:v>
                </c:pt>
                <c:pt idx="5">
                  <c:v>1</c:v>
                </c:pt>
              </c:numCache>
            </c:numRef>
          </c:val>
        </c:ser>
        <c:dLbls>
          <c:showVal val="1"/>
        </c:dLbls>
        <c:gapWidth val="75"/>
        <c:overlap val="100"/>
        <c:axId val="95706496"/>
        <c:axId val="95716480"/>
      </c:barChart>
      <c:catAx>
        <c:axId val="95706496"/>
        <c:scaling>
          <c:orientation val="minMax"/>
        </c:scaling>
        <c:axPos val="b"/>
        <c:majorTickMark val="none"/>
        <c:tickLblPos val="nextTo"/>
        <c:txPr>
          <a:bodyPr rot="0" vert="horz"/>
          <a:lstStyle/>
          <a:p>
            <a:pPr>
              <a:defRPr lang="en-GB" sz="1200"/>
            </a:pPr>
            <a:endParaRPr lang="en-US"/>
          </a:p>
        </c:txPr>
        <c:crossAx val="95716480"/>
        <c:crosses val="autoZero"/>
        <c:auto val="1"/>
        <c:lblAlgn val="ctr"/>
        <c:lblOffset val="100"/>
      </c:catAx>
      <c:valAx>
        <c:axId val="95716480"/>
        <c:scaling>
          <c:orientation val="minMax"/>
        </c:scaling>
        <c:delete val="1"/>
        <c:axPos val="l"/>
        <c:numFmt formatCode="0%" sourceLinked="1"/>
        <c:majorTickMark val="none"/>
        <c:tickLblPos val="none"/>
        <c:crossAx val="95706496"/>
        <c:crosses val="autoZero"/>
        <c:crossBetween val="between"/>
      </c:valAx>
    </c:plotArea>
    <c:plotVisOnly val="1"/>
  </c:chart>
  <c:spPr>
    <a:solidFill>
      <a:schemeClr val="bg1"/>
    </a:solidFill>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plotArea>
      <c:layout/>
      <c:pieChart>
        <c:varyColors val="1"/>
        <c:ser>
          <c:idx val="0"/>
          <c:order val="0"/>
          <c:tx>
            <c:strRef>
              <c:f>Sheet1!$B$1</c:f>
              <c:strCache>
                <c:ptCount val="1"/>
                <c:pt idx="0">
                  <c:v>Sales</c:v>
                </c:pt>
              </c:strCache>
            </c:strRef>
          </c:tx>
          <c:dPt>
            <c:idx val="6"/>
            <c:explosion val="27"/>
          </c:dPt>
          <c:dLbls>
            <c:dLbl>
              <c:idx val="0"/>
              <c:layout>
                <c:manualLayout>
                  <c:x val="-4.8830409356725876E-2"/>
                  <c:y val="-0.15424551097779657"/>
                </c:manualLayout>
              </c:layout>
              <c:showVal val="1"/>
              <c:showCatName val="1"/>
            </c:dLbl>
            <c:dLbl>
              <c:idx val="1"/>
              <c:layout>
                <c:manualLayout>
                  <c:x val="0.10423493605852491"/>
                  <c:y val="-0.20204338428284788"/>
                </c:manualLayout>
              </c:layout>
              <c:tx>
                <c:rich>
                  <a:bodyPr/>
                  <a:lstStyle/>
                  <a:p>
                    <a:r>
                      <a:rPr lang="en-US" sz="1200" b="0" dirty="0">
                        <a:solidFill>
                          <a:schemeClr val="accent1">
                            <a:lumMod val="75000"/>
                          </a:schemeClr>
                        </a:solidFill>
                        <a:effectLst/>
                      </a:rPr>
                      <a:t>Social security</a:t>
                    </a:r>
                    <a:r>
                      <a:rPr lang="en-US" sz="1200" b="0" dirty="0" smtClean="0">
                        <a:solidFill>
                          <a:schemeClr val="accent1">
                            <a:lumMod val="75000"/>
                          </a:schemeClr>
                        </a:solidFill>
                        <a:effectLst/>
                      </a:rPr>
                      <a:t>/ labor 9</a:t>
                    </a:r>
                    <a:r>
                      <a:rPr lang="en-US" sz="1200" b="0" dirty="0">
                        <a:solidFill>
                          <a:schemeClr val="accent1">
                            <a:lumMod val="75000"/>
                          </a:schemeClr>
                        </a:solidFill>
                        <a:effectLst/>
                      </a:rPr>
                      <a:t>%</a:t>
                    </a:r>
                  </a:p>
                </c:rich>
              </c:tx>
              <c:showVal val="1"/>
              <c:showCatName val="1"/>
            </c:dLbl>
            <c:dLbl>
              <c:idx val="2"/>
              <c:layout>
                <c:manualLayout>
                  <c:x val="0.25064276539900787"/>
                  <c:y val="-5.8823529411764705E-2"/>
                </c:manualLayout>
              </c:layout>
              <c:showVal val="1"/>
              <c:showCatName val="1"/>
            </c:dLbl>
            <c:dLbl>
              <c:idx val="3"/>
              <c:layout>
                <c:manualLayout>
                  <c:x val="0.17452867593678437"/>
                  <c:y val="0"/>
                </c:manualLayout>
              </c:layout>
              <c:tx>
                <c:rich>
                  <a:bodyPr/>
                  <a:lstStyle/>
                  <a:p>
                    <a:r>
                      <a:rPr lang="en-US" sz="1200" dirty="0" smtClean="0">
                        <a:solidFill>
                          <a:schemeClr val="accent1">
                            <a:lumMod val="75000"/>
                          </a:schemeClr>
                        </a:solidFill>
                      </a:rPr>
                      <a:t>Education</a:t>
                    </a:r>
                    <a:r>
                      <a:rPr lang="en-US" sz="1200" dirty="0">
                        <a:solidFill>
                          <a:schemeClr val="accent1">
                            <a:lumMod val="75000"/>
                          </a:schemeClr>
                        </a:solidFill>
                      </a:rPr>
                      <a:t>, 2%</a:t>
                    </a:r>
                  </a:p>
                </c:rich>
              </c:tx>
              <c:showVal val="1"/>
              <c:showCatName val="1"/>
            </c:dLbl>
            <c:dLbl>
              <c:idx val="4"/>
              <c:layout>
                <c:manualLayout>
                  <c:x val="-0.13540822024906471"/>
                  <c:y val="0"/>
                </c:manualLayout>
              </c:layout>
              <c:showVal val="1"/>
              <c:showCatName val="1"/>
            </c:dLbl>
            <c:dLbl>
              <c:idx val="5"/>
              <c:layout>
                <c:manualLayout>
                  <c:x val="-0.22707377003406487"/>
                  <c:y val="-0.12543345684730647"/>
                </c:manualLayout>
              </c:layout>
              <c:showVal val="1"/>
              <c:showCatName val="1"/>
            </c:dLbl>
            <c:dLbl>
              <c:idx val="6"/>
              <c:layout>
                <c:manualLayout>
                  <c:x val="6.7046685653655014E-2"/>
                  <c:y val="-0.18594333796510801"/>
                </c:manualLayout>
              </c:layout>
              <c:tx>
                <c:rich>
                  <a:bodyPr/>
                  <a:lstStyle/>
                  <a:p>
                    <a:pPr>
                      <a:defRPr lang="en-GB" sz="1200" b="0" baseline="0">
                        <a:solidFill>
                          <a:schemeClr val="tx2"/>
                        </a:solidFill>
                      </a:defRPr>
                    </a:pPr>
                    <a:r>
                      <a:rPr lang="en-US" sz="1200" b="0" baseline="0" dirty="0" smtClean="0">
                        <a:solidFill>
                          <a:schemeClr val="tx2"/>
                        </a:solidFill>
                        <a:effectLst>
                          <a:outerShdw blurRad="38100" dist="38100" dir="2700000" algn="tl">
                            <a:srgbClr val="000000">
                              <a:alpha val="43137"/>
                            </a:srgbClr>
                          </a:outerShdw>
                        </a:effectLst>
                      </a:rPr>
                      <a:t>Outside govern-</a:t>
                    </a:r>
                    <a:r>
                      <a:rPr lang="en-US" sz="1200" b="0" baseline="0" dirty="0" err="1" smtClean="0">
                        <a:solidFill>
                          <a:schemeClr val="tx2"/>
                        </a:solidFill>
                        <a:effectLst>
                          <a:outerShdw blurRad="38100" dist="38100" dir="2700000" algn="tl">
                            <a:srgbClr val="000000">
                              <a:alpha val="43137"/>
                            </a:srgbClr>
                          </a:outerShdw>
                        </a:effectLst>
                      </a:rPr>
                      <a:t>ment</a:t>
                    </a:r>
                    <a:r>
                      <a:rPr lang="en-US" sz="1200" b="0" baseline="0" dirty="0">
                        <a:solidFill>
                          <a:schemeClr val="tx2"/>
                        </a:solidFill>
                        <a:effectLst>
                          <a:outerShdw blurRad="38100" dist="38100" dir="2700000" algn="tl">
                            <a:srgbClr val="000000">
                              <a:alpha val="43137"/>
                            </a:srgbClr>
                          </a:outerShdw>
                        </a:effectLst>
                      </a:rPr>
                      <a:t>, 45%</a:t>
                    </a:r>
                  </a:p>
                </c:rich>
              </c:tx>
              <c:spPr/>
              <c:showVal val="1"/>
              <c:showCatName val="1"/>
            </c:dLbl>
            <c:txPr>
              <a:bodyPr/>
              <a:lstStyle/>
              <a:p>
                <a:pPr>
                  <a:defRPr lang="en-GB" sz="1200">
                    <a:solidFill>
                      <a:srgbClr val="0070C0"/>
                    </a:solidFill>
                  </a:defRPr>
                </a:pPr>
                <a:endParaRPr lang="en-US"/>
              </a:p>
            </c:txPr>
            <c:showVal val="1"/>
            <c:showCatName val="1"/>
            <c:showLeaderLines val="1"/>
          </c:dLbls>
          <c:cat>
            <c:strRef>
              <c:f>Sheet1!$A$2:$A$8</c:f>
              <c:strCache>
                <c:ptCount val="7"/>
                <c:pt idx="0">
                  <c:v>Social welfare or related </c:v>
                </c:pt>
                <c:pt idx="1">
                  <c:v>Social security/labor </c:v>
                </c:pt>
                <c:pt idx="2">
                  <c:v>Health</c:v>
                </c:pt>
                <c:pt idx="3">
                  <c:v>Education</c:v>
                </c:pt>
                <c:pt idx="4">
                  <c:v>Social Fund</c:v>
                </c:pt>
                <c:pt idx="5">
                  <c:v>Other</c:v>
                </c:pt>
                <c:pt idx="6">
                  <c:v>Outside government</c:v>
                </c:pt>
              </c:strCache>
            </c:strRef>
          </c:cat>
          <c:val>
            <c:numRef>
              <c:f>Sheet1!$B$2:$B$8</c:f>
              <c:numCache>
                <c:formatCode>0%</c:formatCode>
                <c:ptCount val="7"/>
                <c:pt idx="0">
                  <c:v>0.35000000000000031</c:v>
                </c:pt>
                <c:pt idx="1">
                  <c:v>9.0000000000000024E-2</c:v>
                </c:pt>
                <c:pt idx="2">
                  <c:v>4.0000000000000022E-2</c:v>
                </c:pt>
                <c:pt idx="3">
                  <c:v>2.0000000000000011E-2</c:v>
                </c:pt>
                <c:pt idx="4">
                  <c:v>1.0000000000000005E-2</c:v>
                </c:pt>
                <c:pt idx="5">
                  <c:v>4.0000000000000022E-2</c:v>
                </c:pt>
                <c:pt idx="6">
                  <c:v>0.45</c:v>
                </c:pt>
              </c:numCache>
            </c:numRef>
          </c:val>
        </c:ser>
        <c:dLbls>
          <c:showVal val="1"/>
          <c:showCatName val="1"/>
        </c:dLbls>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dLbl>
              <c:idx val="0"/>
              <c:layout>
                <c:manualLayout>
                  <c:x val="2.903423388852434E-2"/>
                  <c:y val="4.8550298035175514E-2"/>
                </c:manualLayout>
              </c:layout>
              <c:showCatName val="1"/>
              <c:showPercent val="1"/>
            </c:dLbl>
            <c:dLbl>
              <c:idx val="1"/>
              <c:layout>
                <c:manualLayout>
                  <c:x val="0"/>
                  <c:y val="-6.1228035747867865E-2"/>
                </c:manualLayout>
              </c:layout>
              <c:showCatName val="1"/>
              <c:showPercent val="1"/>
            </c:dLbl>
            <c:dLbl>
              <c:idx val="2"/>
              <c:layout>
                <c:manualLayout>
                  <c:x val="-5.8424515117428549E-4"/>
                  <c:y val="3.3826074125742803E-2"/>
                </c:manualLayout>
              </c:layout>
              <c:showCatName val="1"/>
              <c:showPercent val="1"/>
            </c:dLbl>
            <c:dLbl>
              <c:idx val="3"/>
              <c:layout>
                <c:manualLayout>
                  <c:x val="0.14545829498585441"/>
                  <c:y val="-2.2357778105675935E-3"/>
                </c:manualLayout>
              </c:layout>
              <c:showCatName val="1"/>
              <c:showPercent val="1"/>
            </c:dLbl>
            <c:dLbl>
              <c:idx val="5"/>
              <c:layout>
                <c:manualLayout>
                  <c:x val="3.6158093874629399E-2"/>
                  <c:y val="-0.15302217333565837"/>
                </c:manualLayout>
              </c:layout>
              <c:tx>
                <c:rich>
                  <a:bodyPr/>
                  <a:lstStyle/>
                  <a:p>
                    <a:r>
                      <a:rPr lang="en-US" sz="900" i="1" baseline="0" dirty="0">
                        <a:solidFill>
                          <a:schemeClr val="accent5">
                            <a:lumMod val="50000"/>
                          </a:schemeClr>
                        </a:solidFill>
                      </a:rPr>
                      <a:t>Latin America and the </a:t>
                    </a:r>
                    <a:r>
                      <a:rPr lang="en-US" sz="900" i="1" baseline="0" dirty="0" smtClean="0">
                        <a:solidFill>
                          <a:schemeClr val="accent5">
                            <a:lumMod val="50000"/>
                          </a:schemeClr>
                        </a:solidFill>
                      </a:rPr>
                      <a:t>Caribbean</a:t>
                    </a:r>
                    <a:r>
                      <a:rPr lang="en-US" sz="900" i="1" baseline="0" dirty="0">
                        <a:solidFill>
                          <a:schemeClr val="accent5">
                            <a:lumMod val="50000"/>
                          </a:schemeClr>
                        </a:solidFill>
                      </a:rPr>
                      <a:t>
38%</a:t>
                    </a:r>
                  </a:p>
                </c:rich>
              </c:tx>
              <c:showCatName val="1"/>
              <c:showPercent val="1"/>
            </c:dLbl>
            <c:txPr>
              <a:bodyPr/>
              <a:lstStyle/>
              <a:p>
                <a:pPr>
                  <a:defRPr lang="en-GB" i="1">
                    <a:solidFill>
                      <a:schemeClr val="accent5">
                        <a:lumMod val="50000"/>
                      </a:schemeClr>
                    </a:solidFill>
                  </a:defRPr>
                </a:pPr>
                <a:endParaRPr lang="en-US"/>
              </a:p>
            </c:txPr>
            <c:showCatName val="1"/>
            <c:showPercent val="1"/>
          </c:dLbls>
          <c:cat>
            <c:strRef>
              <c:f>'Overall Lending Tables'!$C$3:$H$3</c:f>
              <c:strCache>
                <c:ptCount val="6"/>
                <c:pt idx="0">
                  <c:v>Africa</c:v>
                </c:pt>
                <c:pt idx="1">
                  <c:v>East Asia and the Pacific</c:v>
                </c:pt>
                <c:pt idx="2">
                  <c:v>South Asia</c:v>
                </c:pt>
                <c:pt idx="3">
                  <c:v>Europe and Central Asia</c:v>
                </c:pt>
                <c:pt idx="4">
                  <c:v>Middle East and North Africa</c:v>
                </c:pt>
                <c:pt idx="5">
                  <c:v>Latin America and the Caribean</c:v>
                </c:pt>
              </c:strCache>
            </c:strRef>
          </c:cat>
          <c:val>
            <c:numRef>
              <c:f>'Overall Lending Tables'!$C$8:$H$8</c:f>
              <c:numCache>
                <c:formatCode>_(* #,##0_);_(* \(#,##0\);_(* "-"??_);_(@_)</c:formatCode>
                <c:ptCount val="6"/>
                <c:pt idx="0">
                  <c:v>3790.1407300000001</c:v>
                </c:pt>
                <c:pt idx="1">
                  <c:v>2842.8903159800493</c:v>
                </c:pt>
                <c:pt idx="2">
                  <c:v>1594.0586600000001</c:v>
                </c:pt>
                <c:pt idx="3">
                  <c:v>8405.0089238298406</c:v>
                </c:pt>
                <c:pt idx="4">
                  <c:v>1305.0031366599753</c:v>
                </c:pt>
                <c:pt idx="5">
                  <c:v>11017.0733974</c:v>
                </c:pt>
              </c:numCache>
            </c:numRef>
          </c:val>
        </c:ser>
        <c:ser>
          <c:idx val="1"/>
          <c:order val="1"/>
          <c:cat>
            <c:strRef>
              <c:f>'Overall Lending Tables'!$C$3:$H$3</c:f>
              <c:strCache>
                <c:ptCount val="6"/>
                <c:pt idx="0">
                  <c:v>Africa</c:v>
                </c:pt>
                <c:pt idx="1">
                  <c:v>East Asia and the Pacific</c:v>
                </c:pt>
                <c:pt idx="2">
                  <c:v>South Asia</c:v>
                </c:pt>
                <c:pt idx="3">
                  <c:v>Europe and Central Asia</c:v>
                </c:pt>
                <c:pt idx="4">
                  <c:v>Middle East and North Africa</c:v>
                </c:pt>
                <c:pt idx="5">
                  <c:v>Latin America and the Caribean</c:v>
                </c:pt>
              </c:strCache>
            </c:strRef>
          </c:cat>
          <c:val>
            <c:numRef>
              <c:f>'Overall Lending Tables'!$C$9:$H$9</c:f>
              <c:numCache>
                <c:formatCode>0%</c:formatCode>
                <c:ptCount val="6"/>
                <c:pt idx="0">
                  <c:v>0.13090135389971241</c:v>
                </c:pt>
                <c:pt idx="1">
                  <c:v>9.8185850568710278E-2</c:v>
                </c:pt>
                <c:pt idx="2">
                  <c:v>5.505453534691343E-2</c:v>
                </c:pt>
                <c:pt idx="3">
                  <c:v>0.29028659515462008</c:v>
                </c:pt>
                <c:pt idx="4">
                  <c:v>4.5071328375757655E-2</c:v>
                </c:pt>
                <c:pt idx="5">
                  <c:v>0.38050033665430072</c:v>
                </c:pt>
              </c:numCache>
            </c:numRef>
          </c:val>
        </c:ser>
        <c:dLbls>
          <c:showCatName val="1"/>
          <c:showPercent val="1"/>
        </c:dLbls>
        <c:firstSliceAng val="0"/>
      </c:pieChart>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ctr">
              <a:defRPr sz="1600"/>
            </a:pPr>
            <a:r>
              <a:rPr lang="en-US" sz="1600"/>
              <a:t>Total</a:t>
            </a:r>
            <a:r>
              <a:rPr lang="en-US" sz="1600" baseline="0"/>
              <a:t> Social Protection Lending by Practice</a:t>
            </a:r>
            <a:endParaRPr lang="en-US" sz="1600"/>
          </a:p>
        </c:rich>
      </c:tx>
      <c:layout>
        <c:manualLayout>
          <c:xMode val="edge"/>
          <c:yMode val="edge"/>
          <c:x val="0.21621018090594626"/>
          <c:y val="2.8275245038871435E-2"/>
        </c:manualLayout>
      </c:layout>
      <c:overlay val="1"/>
    </c:title>
    <c:plotArea>
      <c:layout>
        <c:manualLayout>
          <c:layoutTarget val="inner"/>
          <c:xMode val="edge"/>
          <c:yMode val="edge"/>
          <c:x val="0.15476618547681692"/>
          <c:y val="0.12640059055118141"/>
          <c:w val="0.82783821562534565"/>
          <c:h val="0.74727624671916015"/>
        </c:manualLayout>
      </c:layout>
      <c:lineChart>
        <c:grouping val="standard"/>
        <c:ser>
          <c:idx val="0"/>
          <c:order val="0"/>
          <c:tx>
            <c:strRef>
              <c:f>'DATA Overall Lending Tables'!$K$4</c:f>
              <c:strCache>
                <c:ptCount val="1"/>
                <c:pt idx="0">
                  <c:v>Social funds</c:v>
                </c:pt>
              </c:strCache>
            </c:strRef>
          </c:tx>
          <c:marker>
            <c:symbol val="none"/>
          </c:marker>
          <c:cat>
            <c:strRef>
              <c:f>'DATA Overall Lending Tables'!$L$3:$X$3</c:f>
              <c:strCache>
                <c:ptCount val="13"/>
                <c:pt idx="0">
                  <c:v>FY98</c:v>
                </c:pt>
                <c:pt idx="1">
                  <c:v>FY99</c:v>
                </c:pt>
                <c:pt idx="2">
                  <c:v>FY00</c:v>
                </c:pt>
                <c:pt idx="3">
                  <c:v>FY01</c:v>
                </c:pt>
                <c:pt idx="4">
                  <c:v>FY02</c:v>
                </c:pt>
                <c:pt idx="5">
                  <c:v>FY03</c:v>
                </c:pt>
                <c:pt idx="6">
                  <c:v>FY04</c:v>
                </c:pt>
                <c:pt idx="7">
                  <c:v>FY05</c:v>
                </c:pt>
                <c:pt idx="8">
                  <c:v>FY06</c:v>
                </c:pt>
                <c:pt idx="9">
                  <c:v>FY07</c:v>
                </c:pt>
                <c:pt idx="10">
                  <c:v>FY08</c:v>
                </c:pt>
                <c:pt idx="11">
                  <c:v>FY09</c:v>
                </c:pt>
                <c:pt idx="12">
                  <c:v>FY10</c:v>
                </c:pt>
              </c:strCache>
            </c:strRef>
          </c:cat>
          <c:val>
            <c:numRef>
              <c:f>'DATA Overall Lending Tables'!$L$4:$X$4</c:f>
              <c:numCache>
                <c:formatCode>_(* #,##0_);_(* \(#,##0\);_(* "-"??_);_(@_)</c:formatCode>
                <c:ptCount val="13"/>
                <c:pt idx="0">
                  <c:v>110.7</c:v>
                </c:pt>
                <c:pt idx="1">
                  <c:v>441.5</c:v>
                </c:pt>
                <c:pt idx="2">
                  <c:v>199.1</c:v>
                </c:pt>
                <c:pt idx="3">
                  <c:v>352.25</c:v>
                </c:pt>
                <c:pt idx="4">
                  <c:v>506.2</c:v>
                </c:pt>
                <c:pt idx="5">
                  <c:v>275.2</c:v>
                </c:pt>
                <c:pt idx="6">
                  <c:v>187.3</c:v>
                </c:pt>
                <c:pt idx="7">
                  <c:v>323.8</c:v>
                </c:pt>
                <c:pt idx="8">
                  <c:v>0</c:v>
                </c:pt>
                <c:pt idx="9">
                  <c:v>108.1</c:v>
                </c:pt>
                <c:pt idx="10">
                  <c:v>60.7</c:v>
                </c:pt>
                <c:pt idx="11">
                  <c:v>342</c:v>
                </c:pt>
                <c:pt idx="12">
                  <c:v>117</c:v>
                </c:pt>
              </c:numCache>
            </c:numRef>
          </c:val>
        </c:ser>
        <c:ser>
          <c:idx val="1"/>
          <c:order val="1"/>
          <c:tx>
            <c:strRef>
              <c:f>'DATA Overall Lending Tables'!$K$5</c:f>
              <c:strCache>
                <c:ptCount val="1"/>
                <c:pt idx="0">
                  <c:v>Safety nets</c:v>
                </c:pt>
              </c:strCache>
            </c:strRef>
          </c:tx>
          <c:spPr>
            <a:ln>
              <a:solidFill>
                <a:schemeClr val="accent1">
                  <a:lumMod val="50000"/>
                </a:schemeClr>
              </a:solidFill>
            </a:ln>
          </c:spPr>
          <c:marker>
            <c:symbol val="none"/>
          </c:marker>
          <c:cat>
            <c:strRef>
              <c:f>'DATA Overall Lending Tables'!$L$3:$X$3</c:f>
              <c:strCache>
                <c:ptCount val="13"/>
                <c:pt idx="0">
                  <c:v>FY98</c:v>
                </c:pt>
                <c:pt idx="1">
                  <c:v>FY99</c:v>
                </c:pt>
                <c:pt idx="2">
                  <c:v>FY00</c:v>
                </c:pt>
                <c:pt idx="3">
                  <c:v>FY01</c:v>
                </c:pt>
                <c:pt idx="4">
                  <c:v>FY02</c:v>
                </c:pt>
                <c:pt idx="5">
                  <c:v>FY03</c:v>
                </c:pt>
                <c:pt idx="6">
                  <c:v>FY04</c:v>
                </c:pt>
                <c:pt idx="7">
                  <c:v>FY05</c:v>
                </c:pt>
                <c:pt idx="8">
                  <c:v>FY06</c:v>
                </c:pt>
                <c:pt idx="9">
                  <c:v>FY07</c:v>
                </c:pt>
                <c:pt idx="10">
                  <c:v>FY08</c:v>
                </c:pt>
                <c:pt idx="11">
                  <c:v>FY09</c:v>
                </c:pt>
                <c:pt idx="12">
                  <c:v>FY10</c:v>
                </c:pt>
              </c:strCache>
            </c:strRef>
          </c:cat>
          <c:val>
            <c:numRef>
              <c:f>'DATA Overall Lending Tables'!$L$5:$X$5</c:f>
              <c:numCache>
                <c:formatCode>_(* #,##0_);_(* \(#,##0\);_(* "-"??_);_(@_)</c:formatCode>
                <c:ptCount val="13"/>
                <c:pt idx="0">
                  <c:v>551.25</c:v>
                </c:pt>
                <c:pt idx="1">
                  <c:v>242.94200000000001</c:v>
                </c:pt>
                <c:pt idx="2">
                  <c:v>345.48970000000003</c:v>
                </c:pt>
                <c:pt idx="3">
                  <c:v>318.34022583000024</c:v>
                </c:pt>
                <c:pt idx="4">
                  <c:v>210.63589999999999</c:v>
                </c:pt>
                <c:pt idx="5">
                  <c:v>1069.0737999999999</c:v>
                </c:pt>
                <c:pt idx="6">
                  <c:v>320.81799999999993</c:v>
                </c:pt>
                <c:pt idx="7">
                  <c:v>553.14509999999996</c:v>
                </c:pt>
                <c:pt idx="8">
                  <c:v>509.21980000000002</c:v>
                </c:pt>
                <c:pt idx="9">
                  <c:v>443.71239939999975</c:v>
                </c:pt>
                <c:pt idx="10">
                  <c:v>272.50516914999974</c:v>
                </c:pt>
                <c:pt idx="11">
                  <c:v>3132.9917980000018</c:v>
                </c:pt>
                <c:pt idx="12">
                  <c:v>2506.04126</c:v>
                </c:pt>
              </c:numCache>
            </c:numRef>
          </c:val>
        </c:ser>
        <c:ser>
          <c:idx val="2"/>
          <c:order val="2"/>
          <c:tx>
            <c:strRef>
              <c:f>'DATA Overall Lending Tables'!$K$6</c:f>
              <c:strCache>
                <c:ptCount val="1"/>
                <c:pt idx="0">
                  <c:v>Pensions</c:v>
                </c:pt>
              </c:strCache>
            </c:strRef>
          </c:tx>
          <c:spPr>
            <a:ln>
              <a:solidFill>
                <a:schemeClr val="accent2">
                  <a:lumMod val="50000"/>
                </a:schemeClr>
              </a:solidFill>
            </a:ln>
          </c:spPr>
          <c:marker>
            <c:symbol val="none"/>
          </c:marker>
          <c:cat>
            <c:strRef>
              <c:f>'DATA Overall Lending Tables'!$L$3:$X$3</c:f>
              <c:strCache>
                <c:ptCount val="13"/>
                <c:pt idx="0">
                  <c:v>FY98</c:v>
                </c:pt>
                <c:pt idx="1">
                  <c:v>FY99</c:v>
                </c:pt>
                <c:pt idx="2">
                  <c:v>FY00</c:v>
                </c:pt>
                <c:pt idx="3">
                  <c:v>FY01</c:v>
                </c:pt>
                <c:pt idx="4">
                  <c:v>FY02</c:v>
                </c:pt>
                <c:pt idx="5">
                  <c:v>FY03</c:v>
                </c:pt>
                <c:pt idx="6">
                  <c:v>FY04</c:v>
                </c:pt>
                <c:pt idx="7">
                  <c:v>FY05</c:v>
                </c:pt>
                <c:pt idx="8">
                  <c:v>FY06</c:v>
                </c:pt>
                <c:pt idx="9">
                  <c:v>FY07</c:v>
                </c:pt>
                <c:pt idx="10">
                  <c:v>FY08</c:v>
                </c:pt>
                <c:pt idx="11">
                  <c:v>FY09</c:v>
                </c:pt>
                <c:pt idx="12">
                  <c:v>FY10</c:v>
                </c:pt>
              </c:strCache>
            </c:strRef>
          </c:cat>
          <c:val>
            <c:numRef>
              <c:f>'DATA Overall Lending Tables'!$L$6:$X$6</c:f>
              <c:numCache>
                <c:formatCode>_(* #,##0_);_(* \(#,##0\);_(* "-"??_);_(@_)</c:formatCode>
                <c:ptCount val="13"/>
                <c:pt idx="0">
                  <c:v>1263.8879999999999</c:v>
                </c:pt>
                <c:pt idx="1">
                  <c:v>1616.872499999999</c:v>
                </c:pt>
                <c:pt idx="2">
                  <c:v>724.35099999999954</c:v>
                </c:pt>
                <c:pt idx="3">
                  <c:v>151.22510800000001</c:v>
                </c:pt>
                <c:pt idx="4">
                  <c:v>399.34436799999997</c:v>
                </c:pt>
                <c:pt idx="5">
                  <c:v>205.36712129</c:v>
                </c:pt>
                <c:pt idx="6">
                  <c:v>233.75190844000011</c:v>
                </c:pt>
                <c:pt idx="7">
                  <c:v>958.38055709999958</c:v>
                </c:pt>
                <c:pt idx="8">
                  <c:v>490.17655099999979</c:v>
                </c:pt>
                <c:pt idx="9">
                  <c:v>129.93600000000001</c:v>
                </c:pt>
                <c:pt idx="10">
                  <c:v>104.5352</c:v>
                </c:pt>
                <c:pt idx="11">
                  <c:v>1286.1263999999999</c:v>
                </c:pt>
                <c:pt idx="12">
                  <c:v>1015.3514999999994</c:v>
                </c:pt>
              </c:numCache>
            </c:numRef>
          </c:val>
        </c:ser>
        <c:ser>
          <c:idx val="3"/>
          <c:order val="3"/>
          <c:tx>
            <c:strRef>
              <c:f>'DATA Overall Lending Tables'!$K$7</c:f>
              <c:strCache>
                <c:ptCount val="1"/>
                <c:pt idx="0">
                  <c:v>Labor markets</c:v>
                </c:pt>
              </c:strCache>
            </c:strRef>
          </c:tx>
          <c:spPr>
            <a:ln>
              <a:solidFill>
                <a:schemeClr val="accent3">
                  <a:lumMod val="75000"/>
                </a:schemeClr>
              </a:solidFill>
            </a:ln>
          </c:spPr>
          <c:marker>
            <c:symbol val="none"/>
          </c:marker>
          <c:cat>
            <c:strRef>
              <c:f>'DATA Overall Lending Tables'!$L$3:$X$3</c:f>
              <c:strCache>
                <c:ptCount val="13"/>
                <c:pt idx="0">
                  <c:v>FY98</c:v>
                </c:pt>
                <c:pt idx="1">
                  <c:v>FY99</c:v>
                </c:pt>
                <c:pt idx="2">
                  <c:v>FY00</c:v>
                </c:pt>
                <c:pt idx="3">
                  <c:v>FY01</c:v>
                </c:pt>
                <c:pt idx="4">
                  <c:v>FY02</c:v>
                </c:pt>
                <c:pt idx="5">
                  <c:v>FY03</c:v>
                </c:pt>
                <c:pt idx="6">
                  <c:v>FY04</c:v>
                </c:pt>
                <c:pt idx="7">
                  <c:v>FY05</c:v>
                </c:pt>
                <c:pt idx="8">
                  <c:v>FY06</c:v>
                </c:pt>
                <c:pt idx="9">
                  <c:v>FY07</c:v>
                </c:pt>
                <c:pt idx="10">
                  <c:v>FY08</c:v>
                </c:pt>
                <c:pt idx="11">
                  <c:v>FY09</c:v>
                </c:pt>
                <c:pt idx="12">
                  <c:v>FY10</c:v>
                </c:pt>
              </c:strCache>
            </c:strRef>
          </c:cat>
          <c:val>
            <c:numRef>
              <c:f>'DATA Overall Lending Tables'!$L$7:$X$7</c:f>
              <c:numCache>
                <c:formatCode>_(* #,##0_);_(* \(#,##0\);_(* "-"??_);_(@_)</c:formatCode>
                <c:ptCount val="13"/>
                <c:pt idx="0">
                  <c:v>796.024</c:v>
                </c:pt>
                <c:pt idx="1">
                  <c:v>1033.3579999999999</c:v>
                </c:pt>
                <c:pt idx="2">
                  <c:v>595.56585999999959</c:v>
                </c:pt>
                <c:pt idx="3">
                  <c:v>447.50031066000003</c:v>
                </c:pt>
                <c:pt idx="4">
                  <c:v>349.0455</c:v>
                </c:pt>
                <c:pt idx="5">
                  <c:v>360.30980000000022</c:v>
                </c:pt>
                <c:pt idx="6">
                  <c:v>270.69740000000002</c:v>
                </c:pt>
                <c:pt idx="7">
                  <c:v>439.31740000000002</c:v>
                </c:pt>
                <c:pt idx="8">
                  <c:v>316.91142499999978</c:v>
                </c:pt>
                <c:pt idx="9">
                  <c:v>404.96</c:v>
                </c:pt>
                <c:pt idx="10">
                  <c:v>225.96100000000001</c:v>
                </c:pt>
                <c:pt idx="11">
                  <c:v>716.41959999999949</c:v>
                </c:pt>
                <c:pt idx="12">
                  <c:v>919.08368000000041</c:v>
                </c:pt>
              </c:numCache>
            </c:numRef>
          </c:val>
        </c:ser>
        <c:marker val="1"/>
        <c:axId val="82266368"/>
        <c:axId val="82292736"/>
      </c:lineChart>
      <c:catAx>
        <c:axId val="82266368"/>
        <c:scaling>
          <c:orientation val="minMax"/>
        </c:scaling>
        <c:axPos val="b"/>
        <c:tickLblPos val="nextTo"/>
        <c:crossAx val="82292736"/>
        <c:crosses val="autoZero"/>
        <c:auto val="1"/>
        <c:lblAlgn val="ctr"/>
        <c:lblOffset val="100"/>
      </c:catAx>
      <c:valAx>
        <c:axId val="82292736"/>
        <c:scaling>
          <c:orientation val="minMax"/>
        </c:scaling>
        <c:axPos val="l"/>
        <c:majorGridlines/>
        <c:title>
          <c:tx>
            <c:rich>
              <a:bodyPr rot="-5400000" vert="horz"/>
              <a:lstStyle/>
              <a:p>
                <a:pPr>
                  <a:defRPr/>
                </a:pPr>
                <a:r>
                  <a:rPr lang="en-US"/>
                  <a:t>US$ million</a:t>
                </a:r>
              </a:p>
            </c:rich>
          </c:tx>
        </c:title>
        <c:numFmt formatCode="#,##0" sourceLinked="0"/>
        <c:tickLblPos val="nextTo"/>
        <c:crossAx val="82266368"/>
        <c:crosses val="autoZero"/>
        <c:crossBetween val="between"/>
      </c:valAx>
    </c:plotArea>
    <c:legend>
      <c:legendPos val="tr"/>
      <c:layout>
        <c:manualLayout>
          <c:xMode val="edge"/>
          <c:yMode val="edge"/>
          <c:x val="0.43020228721409853"/>
          <c:y val="0.20833333333333348"/>
          <c:w val="0.20163250997734872"/>
          <c:h val="0.22745803001039983"/>
        </c:manualLayout>
      </c:layout>
      <c:spPr>
        <a:solidFill>
          <a:schemeClr val="bg1"/>
        </a:solidFill>
        <a:ln>
          <a:solidFill>
            <a:schemeClr val="bg1">
              <a:lumMod val="65000"/>
            </a:schemeClr>
          </a:solidFill>
        </a:ln>
      </c:spPr>
    </c:legend>
    <c:plotVisOnly val="1"/>
  </c:chart>
  <c:externalData r:id="rId1"/>
</c:chartSpace>
</file>

<file path=ppt/diagrams/_rels/data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1436A7-FC06-45D3-9D6C-2C845DC9F52A}" type="doc">
      <dgm:prSet loTypeId="urn:microsoft.com/office/officeart/2005/8/layout/radial6" loCatId="cycle" qsTypeId="urn:microsoft.com/office/officeart/2005/8/quickstyle/simple4" qsCatId="simple" csTypeId="urn:microsoft.com/office/officeart/2005/8/colors/colorful1" csCatId="colorful" phldr="1"/>
      <dgm:spPr/>
      <dgm:t>
        <a:bodyPr/>
        <a:lstStyle/>
        <a:p>
          <a:endParaRPr lang="en-GB"/>
        </a:p>
      </dgm:t>
    </dgm:pt>
    <dgm:pt modelId="{13A724DA-4112-4FA2-90B8-5DD678A20FBA}">
      <dgm:prSet phldrT="[Text]" custT="1"/>
      <dgm:spPr>
        <a:noFill/>
      </dgm:spPr>
      <dgm:t>
        <a:bodyPr/>
        <a:lstStyle/>
        <a:p>
          <a:endParaRPr lang="en-GB" sz="100" dirty="0"/>
        </a:p>
      </dgm:t>
    </dgm:pt>
    <dgm:pt modelId="{0FD84777-6479-4232-9A49-9442B1344BD1}" type="parTrans" cxnId="{225BB3CE-94A8-4916-A9C3-2DC665E37907}">
      <dgm:prSet/>
      <dgm:spPr/>
      <dgm:t>
        <a:bodyPr/>
        <a:lstStyle/>
        <a:p>
          <a:endParaRPr lang="en-GB"/>
        </a:p>
      </dgm:t>
    </dgm:pt>
    <dgm:pt modelId="{A92A2CDD-0F58-4D29-86CB-1FC1AE825325}" type="sibTrans" cxnId="{225BB3CE-94A8-4916-A9C3-2DC665E37907}">
      <dgm:prSet/>
      <dgm:spPr/>
      <dgm:t>
        <a:bodyPr/>
        <a:lstStyle/>
        <a:p>
          <a:endParaRPr lang="en-GB"/>
        </a:p>
      </dgm:t>
    </dgm:pt>
    <dgm:pt modelId="{7CCA87DD-C158-435B-886E-94DAB76EE7E0}">
      <dgm:prSet phldrT="[Text]" custT="1"/>
      <dgm:spPr/>
      <dgm:t>
        <a:bodyPr/>
        <a:lstStyle/>
        <a:p>
          <a:r>
            <a:rPr lang="en-GB" sz="2000" dirty="0" smtClean="0"/>
            <a:t>Promotion</a:t>
          </a:r>
          <a:endParaRPr lang="en-GB" sz="2000" dirty="0"/>
        </a:p>
      </dgm:t>
    </dgm:pt>
    <dgm:pt modelId="{C9A34B73-11EB-46B0-81A4-1DCE2EF9618F}" type="parTrans" cxnId="{381C728A-496A-48B7-9E9A-6E738E559BA3}">
      <dgm:prSet/>
      <dgm:spPr/>
      <dgm:t>
        <a:bodyPr/>
        <a:lstStyle/>
        <a:p>
          <a:endParaRPr lang="en-GB"/>
        </a:p>
      </dgm:t>
    </dgm:pt>
    <dgm:pt modelId="{57AA4BA3-8BB6-443F-B900-FFA18756430F}" type="sibTrans" cxnId="{381C728A-496A-48B7-9E9A-6E738E559BA3}">
      <dgm:prSet/>
      <dgm:spPr/>
      <dgm:t>
        <a:bodyPr/>
        <a:lstStyle/>
        <a:p>
          <a:endParaRPr lang="en-GB"/>
        </a:p>
      </dgm:t>
    </dgm:pt>
    <dgm:pt modelId="{282AC036-F742-4EFC-AEF9-AFD31FDB0F8C}">
      <dgm:prSet phldrT="[Text]" custT="1"/>
      <dgm:spPr/>
      <dgm:t>
        <a:bodyPr/>
        <a:lstStyle/>
        <a:p>
          <a:r>
            <a:rPr lang="en-GB" sz="2000" dirty="0" smtClean="0"/>
            <a:t>Protection</a:t>
          </a:r>
          <a:endParaRPr lang="en-GB" sz="2000" dirty="0"/>
        </a:p>
      </dgm:t>
    </dgm:pt>
    <dgm:pt modelId="{8B3690AF-9DD8-43CF-A16B-59FF7C400A11}" type="parTrans" cxnId="{CE7AD9D4-45EA-4718-A576-C5D1CC3C0BF3}">
      <dgm:prSet/>
      <dgm:spPr/>
      <dgm:t>
        <a:bodyPr/>
        <a:lstStyle/>
        <a:p>
          <a:endParaRPr lang="en-GB"/>
        </a:p>
      </dgm:t>
    </dgm:pt>
    <dgm:pt modelId="{5529E40B-09C4-458C-8FB9-9339518DE805}" type="sibTrans" cxnId="{CE7AD9D4-45EA-4718-A576-C5D1CC3C0BF3}">
      <dgm:prSet/>
      <dgm:spPr/>
      <dgm:t>
        <a:bodyPr/>
        <a:lstStyle/>
        <a:p>
          <a:endParaRPr lang="en-GB"/>
        </a:p>
      </dgm:t>
    </dgm:pt>
    <dgm:pt modelId="{4BAE617C-4CAD-451C-9A4B-455D7F48154A}">
      <dgm:prSet phldrT="[Text]" custT="1"/>
      <dgm:spPr/>
      <dgm:t>
        <a:bodyPr/>
        <a:lstStyle/>
        <a:p>
          <a:r>
            <a:rPr lang="en-GB" sz="2000" dirty="0" smtClean="0"/>
            <a:t>    Prevention</a:t>
          </a:r>
          <a:endParaRPr lang="en-GB" sz="2000" dirty="0"/>
        </a:p>
      </dgm:t>
    </dgm:pt>
    <dgm:pt modelId="{BB4ADE9C-E758-4CC4-8805-89037F120809}" type="parTrans" cxnId="{DBBC8BB8-A1B2-4EC5-BC21-5B105FD23E79}">
      <dgm:prSet/>
      <dgm:spPr/>
      <dgm:t>
        <a:bodyPr/>
        <a:lstStyle/>
        <a:p>
          <a:endParaRPr lang="en-GB"/>
        </a:p>
      </dgm:t>
    </dgm:pt>
    <dgm:pt modelId="{F9626755-2F92-4F37-A9A9-9A165483B8BA}" type="sibTrans" cxnId="{DBBC8BB8-A1B2-4EC5-BC21-5B105FD23E79}">
      <dgm:prSet/>
      <dgm:spPr/>
      <dgm:t>
        <a:bodyPr/>
        <a:lstStyle/>
        <a:p>
          <a:endParaRPr lang="en-GB"/>
        </a:p>
      </dgm:t>
    </dgm:pt>
    <dgm:pt modelId="{BCCD2C94-5BA5-4CE4-925E-56C08D9F3E1F}" type="pres">
      <dgm:prSet presAssocID="{7C1436A7-FC06-45D3-9D6C-2C845DC9F52A}" presName="Name0" presStyleCnt="0">
        <dgm:presLayoutVars>
          <dgm:chMax val="1"/>
          <dgm:dir/>
          <dgm:animLvl val="ctr"/>
          <dgm:resizeHandles val="exact"/>
        </dgm:presLayoutVars>
      </dgm:prSet>
      <dgm:spPr/>
      <dgm:t>
        <a:bodyPr/>
        <a:lstStyle/>
        <a:p>
          <a:endParaRPr lang="en-GB"/>
        </a:p>
      </dgm:t>
    </dgm:pt>
    <dgm:pt modelId="{44F88582-9794-4DA5-96B5-A73BD429575D}" type="pres">
      <dgm:prSet presAssocID="{13A724DA-4112-4FA2-90B8-5DD678A20FBA}" presName="centerShape" presStyleLbl="node0" presStyleIdx="0" presStyleCnt="1" custScaleX="202479" custScaleY="199632" custLinFactNeighborX="-2539" custLinFactNeighborY="-23507"/>
      <dgm:spPr/>
      <dgm:t>
        <a:bodyPr/>
        <a:lstStyle/>
        <a:p>
          <a:endParaRPr lang="en-GB"/>
        </a:p>
      </dgm:t>
    </dgm:pt>
    <dgm:pt modelId="{55B4E0DC-3F8D-4A93-BB56-FCFD9926DEEE}" type="pres">
      <dgm:prSet presAssocID="{7CCA87DD-C158-435B-886E-94DAB76EE7E0}" presName="node" presStyleLbl="node1" presStyleIdx="0" presStyleCnt="3" custScaleX="186716" custScaleY="148941" custRadScaleRad="136504" custRadScaleInc="140312">
        <dgm:presLayoutVars>
          <dgm:bulletEnabled val="1"/>
        </dgm:presLayoutVars>
      </dgm:prSet>
      <dgm:spPr/>
      <dgm:t>
        <a:bodyPr/>
        <a:lstStyle/>
        <a:p>
          <a:endParaRPr lang="en-GB"/>
        </a:p>
      </dgm:t>
    </dgm:pt>
    <dgm:pt modelId="{BD08064F-4EFE-4722-B0D6-1720A71BD80F}" type="pres">
      <dgm:prSet presAssocID="{7CCA87DD-C158-435B-886E-94DAB76EE7E0}" presName="dummy" presStyleCnt="0"/>
      <dgm:spPr/>
      <dgm:t>
        <a:bodyPr/>
        <a:lstStyle/>
        <a:p>
          <a:endParaRPr lang="en-US"/>
        </a:p>
      </dgm:t>
    </dgm:pt>
    <dgm:pt modelId="{FD2A07CD-EA89-4334-BEEA-672AFFD31DA2}" type="pres">
      <dgm:prSet presAssocID="{57AA4BA3-8BB6-443F-B900-FFA18756430F}" presName="sibTrans" presStyleLbl="sibTrans2D1" presStyleIdx="0" presStyleCnt="3" custScaleX="117382" custScaleY="118086"/>
      <dgm:spPr/>
      <dgm:t>
        <a:bodyPr/>
        <a:lstStyle/>
        <a:p>
          <a:endParaRPr lang="en-GB"/>
        </a:p>
      </dgm:t>
    </dgm:pt>
    <dgm:pt modelId="{5A2EBCCB-568B-44F3-86BA-60A12A0489A3}" type="pres">
      <dgm:prSet presAssocID="{282AC036-F742-4EFC-AEF9-AFD31FDB0F8C}" presName="node" presStyleLbl="node1" presStyleIdx="1" presStyleCnt="3" custScaleX="198559" custScaleY="145086" custRadScaleRad="51967" custRadScaleInc="54120">
        <dgm:presLayoutVars>
          <dgm:bulletEnabled val="1"/>
        </dgm:presLayoutVars>
      </dgm:prSet>
      <dgm:spPr/>
      <dgm:t>
        <a:bodyPr/>
        <a:lstStyle/>
        <a:p>
          <a:endParaRPr lang="en-GB"/>
        </a:p>
      </dgm:t>
    </dgm:pt>
    <dgm:pt modelId="{EB853CA2-096D-45E4-A473-A7178C61B2B2}" type="pres">
      <dgm:prSet presAssocID="{282AC036-F742-4EFC-AEF9-AFD31FDB0F8C}" presName="dummy" presStyleCnt="0"/>
      <dgm:spPr/>
      <dgm:t>
        <a:bodyPr/>
        <a:lstStyle/>
        <a:p>
          <a:endParaRPr lang="en-US"/>
        </a:p>
      </dgm:t>
    </dgm:pt>
    <dgm:pt modelId="{093007ED-C400-4D6C-AFBE-265065E908E8}" type="pres">
      <dgm:prSet presAssocID="{5529E40B-09C4-458C-8FB9-9339518DE805}" presName="sibTrans" presStyleLbl="sibTrans2D1" presStyleIdx="1" presStyleCnt="3" custScaleX="115963"/>
      <dgm:spPr/>
      <dgm:t>
        <a:bodyPr/>
        <a:lstStyle/>
        <a:p>
          <a:endParaRPr lang="en-GB"/>
        </a:p>
      </dgm:t>
    </dgm:pt>
    <dgm:pt modelId="{B0EB9E29-2C24-4589-B9BC-1D612EB2FADD}" type="pres">
      <dgm:prSet presAssocID="{4BAE617C-4CAD-451C-9A4B-455D7F48154A}" presName="node" presStyleLbl="node1" presStyleIdx="2" presStyleCnt="3" custScaleX="196005" custScaleY="147931" custRadScaleRad="137642" custRadScaleInc="144442">
        <dgm:presLayoutVars>
          <dgm:bulletEnabled val="1"/>
        </dgm:presLayoutVars>
      </dgm:prSet>
      <dgm:spPr/>
      <dgm:t>
        <a:bodyPr/>
        <a:lstStyle/>
        <a:p>
          <a:endParaRPr lang="en-GB"/>
        </a:p>
      </dgm:t>
    </dgm:pt>
    <dgm:pt modelId="{AF72E570-FD45-4AF0-A333-24150FD0D904}" type="pres">
      <dgm:prSet presAssocID="{4BAE617C-4CAD-451C-9A4B-455D7F48154A}" presName="dummy" presStyleCnt="0"/>
      <dgm:spPr/>
      <dgm:t>
        <a:bodyPr/>
        <a:lstStyle/>
        <a:p>
          <a:endParaRPr lang="en-US"/>
        </a:p>
      </dgm:t>
    </dgm:pt>
    <dgm:pt modelId="{50B68E52-08E2-4E5D-9E7D-8D005BAB5218}" type="pres">
      <dgm:prSet presAssocID="{F9626755-2F92-4F37-A9A9-9A165483B8BA}" presName="sibTrans" presStyleLbl="sibTrans2D1" presStyleIdx="2" presStyleCnt="3" custScaleX="117709" custScaleY="71790" custLinFactNeighborX="-759" custLinFactNeighborY="-4564"/>
      <dgm:spPr/>
      <dgm:t>
        <a:bodyPr/>
        <a:lstStyle/>
        <a:p>
          <a:endParaRPr lang="en-GB"/>
        </a:p>
      </dgm:t>
    </dgm:pt>
  </dgm:ptLst>
  <dgm:cxnLst>
    <dgm:cxn modelId="{733E8537-8C33-44BF-A3E6-7A6EAA24F702}" type="presOf" srcId="{57AA4BA3-8BB6-443F-B900-FFA18756430F}" destId="{FD2A07CD-EA89-4334-BEEA-672AFFD31DA2}" srcOrd="0" destOrd="0" presId="urn:microsoft.com/office/officeart/2005/8/layout/radial6"/>
    <dgm:cxn modelId="{CE7AD9D4-45EA-4718-A576-C5D1CC3C0BF3}" srcId="{13A724DA-4112-4FA2-90B8-5DD678A20FBA}" destId="{282AC036-F742-4EFC-AEF9-AFD31FDB0F8C}" srcOrd="1" destOrd="0" parTransId="{8B3690AF-9DD8-43CF-A16B-59FF7C400A11}" sibTransId="{5529E40B-09C4-458C-8FB9-9339518DE805}"/>
    <dgm:cxn modelId="{FA649B50-91B5-42A9-BFF7-D07441912D11}" type="presOf" srcId="{5529E40B-09C4-458C-8FB9-9339518DE805}" destId="{093007ED-C400-4D6C-AFBE-265065E908E8}" srcOrd="0" destOrd="0" presId="urn:microsoft.com/office/officeart/2005/8/layout/radial6"/>
    <dgm:cxn modelId="{381C728A-496A-48B7-9E9A-6E738E559BA3}" srcId="{13A724DA-4112-4FA2-90B8-5DD678A20FBA}" destId="{7CCA87DD-C158-435B-886E-94DAB76EE7E0}" srcOrd="0" destOrd="0" parTransId="{C9A34B73-11EB-46B0-81A4-1DCE2EF9618F}" sibTransId="{57AA4BA3-8BB6-443F-B900-FFA18756430F}"/>
    <dgm:cxn modelId="{8EF47BD9-6AE5-4445-ACB0-1EE3446513CC}" type="presOf" srcId="{282AC036-F742-4EFC-AEF9-AFD31FDB0F8C}" destId="{5A2EBCCB-568B-44F3-86BA-60A12A0489A3}" srcOrd="0" destOrd="0" presId="urn:microsoft.com/office/officeart/2005/8/layout/radial6"/>
    <dgm:cxn modelId="{6C66B8FD-964E-422E-9707-1A4BAEED2C61}" type="presOf" srcId="{13A724DA-4112-4FA2-90B8-5DD678A20FBA}" destId="{44F88582-9794-4DA5-96B5-A73BD429575D}" srcOrd="0" destOrd="0" presId="urn:microsoft.com/office/officeart/2005/8/layout/radial6"/>
    <dgm:cxn modelId="{87616549-8759-45CF-82A3-F00BCD27B99C}" type="presOf" srcId="{7C1436A7-FC06-45D3-9D6C-2C845DC9F52A}" destId="{BCCD2C94-5BA5-4CE4-925E-56C08D9F3E1F}" srcOrd="0" destOrd="0" presId="urn:microsoft.com/office/officeart/2005/8/layout/radial6"/>
    <dgm:cxn modelId="{DBBC8BB8-A1B2-4EC5-BC21-5B105FD23E79}" srcId="{13A724DA-4112-4FA2-90B8-5DD678A20FBA}" destId="{4BAE617C-4CAD-451C-9A4B-455D7F48154A}" srcOrd="2" destOrd="0" parTransId="{BB4ADE9C-E758-4CC4-8805-89037F120809}" sibTransId="{F9626755-2F92-4F37-A9A9-9A165483B8BA}"/>
    <dgm:cxn modelId="{225BB3CE-94A8-4916-A9C3-2DC665E37907}" srcId="{7C1436A7-FC06-45D3-9D6C-2C845DC9F52A}" destId="{13A724DA-4112-4FA2-90B8-5DD678A20FBA}" srcOrd="0" destOrd="0" parTransId="{0FD84777-6479-4232-9A49-9442B1344BD1}" sibTransId="{A92A2CDD-0F58-4D29-86CB-1FC1AE825325}"/>
    <dgm:cxn modelId="{4EEB8293-64F0-4CCE-B989-81094E37C6BC}" type="presOf" srcId="{7CCA87DD-C158-435B-886E-94DAB76EE7E0}" destId="{55B4E0DC-3F8D-4A93-BB56-FCFD9926DEEE}" srcOrd="0" destOrd="0" presId="urn:microsoft.com/office/officeart/2005/8/layout/radial6"/>
    <dgm:cxn modelId="{5107F811-87C9-4871-8543-8BB0E3195729}" type="presOf" srcId="{4BAE617C-4CAD-451C-9A4B-455D7F48154A}" destId="{B0EB9E29-2C24-4589-B9BC-1D612EB2FADD}" srcOrd="0" destOrd="0" presId="urn:microsoft.com/office/officeart/2005/8/layout/radial6"/>
    <dgm:cxn modelId="{30D5E702-A4D9-45CC-B8C8-DCEBE502EB5C}" type="presOf" srcId="{F9626755-2F92-4F37-A9A9-9A165483B8BA}" destId="{50B68E52-08E2-4E5D-9E7D-8D005BAB5218}" srcOrd="0" destOrd="0" presId="urn:microsoft.com/office/officeart/2005/8/layout/radial6"/>
    <dgm:cxn modelId="{24D2180B-6139-4484-BBB2-848A96A5683A}" type="presParOf" srcId="{BCCD2C94-5BA5-4CE4-925E-56C08D9F3E1F}" destId="{44F88582-9794-4DA5-96B5-A73BD429575D}" srcOrd="0" destOrd="0" presId="urn:microsoft.com/office/officeart/2005/8/layout/radial6"/>
    <dgm:cxn modelId="{B5CA2050-F0FD-4E89-9B2D-68DD8B91AB80}" type="presParOf" srcId="{BCCD2C94-5BA5-4CE4-925E-56C08D9F3E1F}" destId="{55B4E0DC-3F8D-4A93-BB56-FCFD9926DEEE}" srcOrd="1" destOrd="0" presId="urn:microsoft.com/office/officeart/2005/8/layout/radial6"/>
    <dgm:cxn modelId="{63DDAB70-665B-4495-8C2A-BEBF248B519B}" type="presParOf" srcId="{BCCD2C94-5BA5-4CE4-925E-56C08D9F3E1F}" destId="{BD08064F-4EFE-4722-B0D6-1720A71BD80F}" srcOrd="2" destOrd="0" presId="urn:microsoft.com/office/officeart/2005/8/layout/radial6"/>
    <dgm:cxn modelId="{B4AAC380-ECCC-4C03-B28B-A0C9A91AC4E8}" type="presParOf" srcId="{BCCD2C94-5BA5-4CE4-925E-56C08D9F3E1F}" destId="{FD2A07CD-EA89-4334-BEEA-672AFFD31DA2}" srcOrd="3" destOrd="0" presId="urn:microsoft.com/office/officeart/2005/8/layout/radial6"/>
    <dgm:cxn modelId="{A762466E-6F96-44A6-A09E-3E0133473F61}" type="presParOf" srcId="{BCCD2C94-5BA5-4CE4-925E-56C08D9F3E1F}" destId="{5A2EBCCB-568B-44F3-86BA-60A12A0489A3}" srcOrd="4" destOrd="0" presId="urn:microsoft.com/office/officeart/2005/8/layout/radial6"/>
    <dgm:cxn modelId="{E612DC02-45CB-464E-A287-3528B1BF7A1F}" type="presParOf" srcId="{BCCD2C94-5BA5-4CE4-925E-56C08D9F3E1F}" destId="{EB853CA2-096D-45E4-A473-A7178C61B2B2}" srcOrd="5" destOrd="0" presId="urn:microsoft.com/office/officeart/2005/8/layout/radial6"/>
    <dgm:cxn modelId="{8E79F6E2-21A0-4A59-8F6A-1035CB89E9FC}" type="presParOf" srcId="{BCCD2C94-5BA5-4CE4-925E-56C08D9F3E1F}" destId="{093007ED-C400-4D6C-AFBE-265065E908E8}" srcOrd="6" destOrd="0" presId="urn:microsoft.com/office/officeart/2005/8/layout/radial6"/>
    <dgm:cxn modelId="{77C0D35E-0043-4599-8B78-3245722621B7}" type="presParOf" srcId="{BCCD2C94-5BA5-4CE4-925E-56C08D9F3E1F}" destId="{B0EB9E29-2C24-4589-B9BC-1D612EB2FADD}" srcOrd="7" destOrd="0" presId="urn:microsoft.com/office/officeart/2005/8/layout/radial6"/>
    <dgm:cxn modelId="{1EC35267-D94A-488C-A5FC-686DDDD21528}" type="presParOf" srcId="{BCCD2C94-5BA5-4CE4-925E-56C08D9F3E1F}" destId="{AF72E570-FD45-4AF0-A333-24150FD0D904}" srcOrd="8" destOrd="0" presId="urn:microsoft.com/office/officeart/2005/8/layout/radial6"/>
    <dgm:cxn modelId="{4E1370FF-2FB2-4E94-A85D-EE5032DE8C74}" type="presParOf" srcId="{BCCD2C94-5BA5-4CE4-925E-56C08D9F3E1F}" destId="{50B68E52-08E2-4E5D-9E7D-8D005BAB5218}" srcOrd="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64285C-2C71-4285-BC33-70F3886BB6BC}" type="doc">
      <dgm:prSet loTypeId="urn:microsoft.com/office/officeart/2005/8/layout/hList2" loCatId="list" qsTypeId="urn:microsoft.com/office/officeart/2005/8/quickstyle/simple3" qsCatId="simple" csTypeId="urn:microsoft.com/office/officeart/2005/8/colors/accent5_4" csCatId="accent5" phldr="1"/>
      <dgm:spPr/>
      <dgm:t>
        <a:bodyPr/>
        <a:lstStyle/>
        <a:p>
          <a:endParaRPr lang="en-US"/>
        </a:p>
      </dgm:t>
    </dgm:pt>
    <dgm:pt modelId="{E5EBA9A5-2543-4EE2-B7C9-7DAC2DEC136D}">
      <dgm:prSet phldrT="[Text]"/>
      <dgm:spPr/>
      <dgm:t>
        <a:bodyPr/>
        <a:lstStyle/>
        <a:p>
          <a:pPr algn="ctr"/>
          <a:endParaRPr lang="en-US" b="1" dirty="0" smtClean="0"/>
        </a:p>
        <a:p>
          <a:pPr algn="ctr"/>
          <a:r>
            <a:rPr lang="en-US" b="1" dirty="0" smtClean="0"/>
            <a:t>BRAZIL: </a:t>
          </a:r>
          <a:r>
            <a:rPr lang="en-US" b="1" dirty="0" err="1" smtClean="0"/>
            <a:t>Bolsa</a:t>
          </a:r>
          <a:r>
            <a:rPr lang="en-US" b="1" dirty="0" smtClean="0"/>
            <a:t> </a:t>
          </a:r>
          <a:r>
            <a:rPr lang="en-US" b="1" dirty="0" err="1" smtClean="0"/>
            <a:t>Familia</a:t>
          </a:r>
          <a:endParaRPr lang="en-US" b="1" dirty="0"/>
        </a:p>
      </dgm:t>
    </dgm:pt>
    <dgm:pt modelId="{E4BEFABE-BB72-4BE8-9967-C39ECC3ADB05}" type="parTrans" cxnId="{2E93B754-AFFB-4C3B-ABA0-35F9AA372E97}">
      <dgm:prSet/>
      <dgm:spPr/>
      <dgm:t>
        <a:bodyPr/>
        <a:lstStyle/>
        <a:p>
          <a:endParaRPr lang="en-US"/>
        </a:p>
      </dgm:t>
    </dgm:pt>
    <dgm:pt modelId="{AF96496B-7B64-4308-A85F-150BD082F2D7}" type="sibTrans" cxnId="{2E93B754-AFFB-4C3B-ABA0-35F9AA372E97}">
      <dgm:prSet/>
      <dgm:spPr/>
      <dgm:t>
        <a:bodyPr/>
        <a:lstStyle/>
        <a:p>
          <a:endParaRPr lang="en-US"/>
        </a:p>
      </dgm:t>
    </dgm:pt>
    <dgm:pt modelId="{1534490A-AB9B-462F-8EA3-B6B8863EB6FC}">
      <dgm:prSet phldrT="[Text]"/>
      <dgm:spPr/>
      <dgm:t>
        <a:bodyPr/>
        <a:lstStyle/>
        <a:p>
          <a:pPr marL="119063" indent="-119063" defTabSz="666750">
            <a:lnSpc>
              <a:spcPct val="90000"/>
            </a:lnSpc>
            <a:spcBef>
              <a:spcPct val="0"/>
            </a:spcBef>
            <a:spcAft>
              <a:spcPct val="15000"/>
            </a:spcAft>
            <a:buNone/>
          </a:pPr>
          <a:r>
            <a:rPr lang="en-US" dirty="0" smtClean="0"/>
            <a:t>Unconditional cash transfers for elderly and most vulnerable</a:t>
          </a:r>
          <a:endParaRPr lang="en-US" b="1" dirty="0"/>
        </a:p>
      </dgm:t>
    </dgm:pt>
    <dgm:pt modelId="{CF0B5100-5B48-460A-A49D-87CE86CF9F7A}" type="parTrans" cxnId="{CE98F3F9-EF5B-419F-88E4-545A1AC9197D}">
      <dgm:prSet/>
      <dgm:spPr/>
      <dgm:t>
        <a:bodyPr/>
        <a:lstStyle/>
        <a:p>
          <a:endParaRPr lang="en-US"/>
        </a:p>
      </dgm:t>
    </dgm:pt>
    <dgm:pt modelId="{D11C914B-5DCE-4F1C-90A4-2520267B4DE1}" type="sibTrans" cxnId="{CE98F3F9-EF5B-419F-88E4-545A1AC9197D}">
      <dgm:prSet/>
      <dgm:spPr/>
      <dgm:t>
        <a:bodyPr/>
        <a:lstStyle/>
        <a:p>
          <a:endParaRPr lang="en-US"/>
        </a:p>
      </dgm:t>
    </dgm:pt>
    <dgm:pt modelId="{1C140D58-12DA-4C7A-94EA-62988876C04C}">
      <dgm:prSet phldrT="[Text]" custT="1"/>
      <dgm:spPr/>
      <dgm:t>
        <a:bodyPr/>
        <a:lstStyle/>
        <a:p>
          <a:pPr algn="ctr"/>
          <a:endParaRPr lang="en-US" sz="1800" b="1" dirty="0" smtClean="0"/>
        </a:p>
        <a:p>
          <a:pPr algn="ctr"/>
          <a:r>
            <a:rPr lang="en-US" sz="1800" b="1" dirty="0" smtClean="0"/>
            <a:t>ETHIOPIA: Productive Safety Nets</a:t>
          </a:r>
          <a:endParaRPr lang="en-US" sz="1800" b="1" dirty="0"/>
        </a:p>
      </dgm:t>
    </dgm:pt>
    <dgm:pt modelId="{F2C54B5F-D128-469D-876B-22D992D68768}" type="parTrans" cxnId="{44B2DCAD-6E35-4657-8019-3A0834FC5DA1}">
      <dgm:prSet/>
      <dgm:spPr/>
      <dgm:t>
        <a:bodyPr/>
        <a:lstStyle/>
        <a:p>
          <a:endParaRPr lang="en-US"/>
        </a:p>
      </dgm:t>
    </dgm:pt>
    <dgm:pt modelId="{E944436B-678D-4690-8457-201C12B7C94C}" type="sibTrans" cxnId="{44B2DCAD-6E35-4657-8019-3A0834FC5DA1}">
      <dgm:prSet/>
      <dgm:spPr/>
      <dgm:t>
        <a:bodyPr/>
        <a:lstStyle/>
        <a:p>
          <a:endParaRPr lang="en-US"/>
        </a:p>
      </dgm:t>
    </dgm:pt>
    <dgm:pt modelId="{A2057E3E-F8C3-4291-8D53-30BA49953B89}">
      <dgm:prSet phldrT="[Text]"/>
      <dgm:spPr/>
      <dgm:t>
        <a:bodyPr/>
        <a:lstStyle/>
        <a:p>
          <a:pPr marL="114300" marR="0" indent="-114300" defTabSz="914400" eaLnBrk="1" fontAlgn="auto" latinLnBrk="0" hangingPunct="1">
            <a:lnSpc>
              <a:spcPct val="100000"/>
            </a:lnSpc>
            <a:spcBef>
              <a:spcPts val="0"/>
            </a:spcBef>
            <a:spcAft>
              <a:spcPts val="0"/>
            </a:spcAft>
            <a:buClrTx/>
            <a:buSzTx/>
            <a:buFontTx/>
            <a:buNone/>
            <a:tabLst/>
            <a:defRPr/>
          </a:pPr>
          <a:r>
            <a:rPr lang="en-US" dirty="0" smtClean="0"/>
            <a:t>Cash transfers to create jobs</a:t>
          </a:r>
          <a:endParaRPr lang="en-US" b="1" dirty="0" smtClean="0"/>
        </a:p>
      </dgm:t>
    </dgm:pt>
    <dgm:pt modelId="{C535B579-30D6-481D-A3D8-A82453788B36}" type="parTrans" cxnId="{BBC2C3D3-32CE-47BA-8B78-C9D6903AB78F}">
      <dgm:prSet/>
      <dgm:spPr/>
      <dgm:t>
        <a:bodyPr/>
        <a:lstStyle/>
        <a:p>
          <a:endParaRPr lang="en-US"/>
        </a:p>
      </dgm:t>
    </dgm:pt>
    <dgm:pt modelId="{EF92337D-5701-4D2C-82CF-7BC2D4B8A3C8}" type="sibTrans" cxnId="{BBC2C3D3-32CE-47BA-8B78-C9D6903AB78F}">
      <dgm:prSet/>
      <dgm:spPr/>
      <dgm:t>
        <a:bodyPr/>
        <a:lstStyle/>
        <a:p>
          <a:endParaRPr lang="en-US"/>
        </a:p>
      </dgm:t>
    </dgm:pt>
    <dgm:pt modelId="{305DF7AF-2007-418C-9623-A8A5F7482F22}">
      <dgm:prSet/>
      <dgm:spPr/>
      <dgm:t>
        <a:bodyPr/>
        <a:lstStyle/>
        <a:p>
          <a:pPr marL="119063" indent="-119063" defTabSz="666750">
            <a:lnSpc>
              <a:spcPct val="90000"/>
            </a:lnSpc>
            <a:spcBef>
              <a:spcPct val="0"/>
            </a:spcBef>
            <a:spcAft>
              <a:spcPct val="15000"/>
            </a:spcAft>
            <a:buNone/>
          </a:pPr>
          <a:r>
            <a:rPr lang="en-US" dirty="0" smtClean="0"/>
            <a:t>Conditional cash transfers (CCTs) for health and education</a:t>
          </a:r>
        </a:p>
      </dgm:t>
    </dgm:pt>
    <dgm:pt modelId="{1EB87967-490A-43DB-9F72-8C51C754EEC8}" type="parTrans" cxnId="{C8225ECA-67B7-4A70-8C40-374192DD8547}">
      <dgm:prSet/>
      <dgm:spPr/>
      <dgm:t>
        <a:bodyPr/>
        <a:lstStyle/>
        <a:p>
          <a:endParaRPr lang="en-US"/>
        </a:p>
      </dgm:t>
    </dgm:pt>
    <dgm:pt modelId="{F214BA8D-544A-4633-97B9-71390C6BB2FF}" type="sibTrans" cxnId="{C8225ECA-67B7-4A70-8C40-374192DD8547}">
      <dgm:prSet/>
      <dgm:spPr/>
      <dgm:t>
        <a:bodyPr/>
        <a:lstStyle/>
        <a:p>
          <a:endParaRPr lang="en-US"/>
        </a:p>
      </dgm:t>
    </dgm:pt>
    <dgm:pt modelId="{5D3F62D8-5A88-4BE3-A27D-B8C69832C23F}">
      <dgm:prSet/>
      <dgm:spPr/>
      <dgm:t>
        <a:bodyPr/>
        <a:lstStyle/>
        <a:p>
          <a:pPr marL="119063" marR="0" indent="-119063" defTabSz="914400" eaLnBrk="1" fontAlgn="auto" latinLnBrk="0" hangingPunct="1">
            <a:lnSpc>
              <a:spcPct val="100000"/>
            </a:lnSpc>
            <a:spcBef>
              <a:spcPts val="0"/>
            </a:spcBef>
            <a:spcAft>
              <a:spcPts val="0"/>
            </a:spcAft>
            <a:buClrTx/>
            <a:buSzTx/>
            <a:buFontTx/>
            <a:buNone/>
            <a:tabLst/>
            <a:defRPr/>
          </a:pPr>
          <a:r>
            <a:rPr lang="en-US" dirty="0" smtClean="0"/>
            <a:t>Poverty fell by 2/3 over 6 years</a:t>
          </a:r>
        </a:p>
      </dgm:t>
    </dgm:pt>
    <dgm:pt modelId="{4CA600D4-33D7-49B8-93E3-5BA08333A5D7}" type="parTrans" cxnId="{9CB62F41-DC29-4D3B-BBFA-939CA002111F}">
      <dgm:prSet/>
      <dgm:spPr/>
      <dgm:t>
        <a:bodyPr/>
        <a:lstStyle/>
        <a:p>
          <a:endParaRPr lang="en-US"/>
        </a:p>
      </dgm:t>
    </dgm:pt>
    <dgm:pt modelId="{AF8732F8-E41F-4D23-B7EA-8628D322AA1D}" type="sibTrans" cxnId="{9CB62F41-DC29-4D3B-BBFA-939CA002111F}">
      <dgm:prSet/>
      <dgm:spPr/>
      <dgm:t>
        <a:bodyPr/>
        <a:lstStyle/>
        <a:p>
          <a:endParaRPr lang="en-US"/>
        </a:p>
      </dgm:t>
    </dgm:pt>
    <dgm:pt modelId="{DB78A5E2-9E18-47BF-AF8D-0049ADA8FD40}">
      <dgm:prSet/>
      <dgm:spPr/>
      <dgm:t>
        <a:bodyPr/>
        <a:lstStyle/>
        <a:p>
          <a:pPr marL="114300" indent="-114300" defTabSz="666750">
            <a:lnSpc>
              <a:spcPct val="90000"/>
            </a:lnSpc>
            <a:spcBef>
              <a:spcPct val="0"/>
            </a:spcBef>
            <a:spcAft>
              <a:spcPct val="15000"/>
            </a:spcAft>
            <a:buNone/>
          </a:pPr>
          <a:r>
            <a:rPr lang="en-US" dirty="0" smtClean="0"/>
            <a:t>Increased livestock holdings by 14%</a:t>
          </a:r>
        </a:p>
      </dgm:t>
    </dgm:pt>
    <dgm:pt modelId="{C6B3FE8C-322A-4F62-8F1A-0B9AED3A973D}" type="parTrans" cxnId="{E63C68D2-5B94-4A20-A155-7DD5171883FA}">
      <dgm:prSet/>
      <dgm:spPr/>
      <dgm:t>
        <a:bodyPr/>
        <a:lstStyle/>
        <a:p>
          <a:endParaRPr lang="en-US"/>
        </a:p>
      </dgm:t>
    </dgm:pt>
    <dgm:pt modelId="{AEAA4303-1389-402C-A3EB-20FE6A3445F4}" type="sibTrans" cxnId="{E63C68D2-5B94-4A20-A155-7DD5171883FA}">
      <dgm:prSet/>
      <dgm:spPr/>
      <dgm:t>
        <a:bodyPr/>
        <a:lstStyle/>
        <a:p>
          <a:endParaRPr lang="en-US"/>
        </a:p>
      </dgm:t>
    </dgm:pt>
    <dgm:pt modelId="{9252755C-AD16-4BB5-AEE1-DA9BD10CE549}">
      <dgm:prSet/>
      <dgm:spPr/>
      <dgm:t>
        <a:bodyPr/>
        <a:lstStyle/>
        <a:p>
          <a:pPr marL="114300" indent="-114300" defTabSz="666750">
            <a:lnSpc>
              <a:spcPct val="90000"/>
            </a:lnSpc>
            <a:spcBef>
              <a:spcPct val="0"/>
            </a:spcBef>
            <a:spcAft>
              <a:spcPct val="15000"/>
            </a:spcAft>
            <a:buNone/>
          </a:pPr>
          <a:r>
            <a:rPr lang="en-US" dirty="0" smtClean="0"/>
            <a:t>Beneficiaries affected by drought had 30% more food</a:t>
          </a:r>
        </a:p>
      </dgm:t>
    </dgm:pt>
    <dgm:pt modelId="{3E355AF4-CEE0-4073-BB38-F4AD420127C0}" type="parTrans" cxnId="{9E23C6B5-9398-43FE-8153-806E4B27763D}">
      <dgm:prSet/>
      <dgm:spPr/>
      <dgm:t>
        <a:bodyPr/>
        <a:lstStyle/>
        <a:p>
          <a:endParaRPr lang="en-US"/>
        </a:p>
      </dgm:t>
    </dgm:pt>
    <dgm:pt modelId="{FEB6B8CD-EC72-46BD-B4D7-AE11A0EF1C89}" type="sibTrans" cxnId="{9E23C6B5-9398-43FE-8153-806E4B27763D}">
      <dgm:prSet/>
      <dgm:spPr/>
      <dgm:t>
        <a:bodyPr/>
        <a:lstStyle/>
        <a:p>
          <a:endParaRPr lang="en-US"/>
        </a:p>
      </dgm:t>
    </dgm:pt>
    <dgm:pt modelId="{A5D449E4-BD23-424B-A72F-1494D8FE9543}">
      <dgm:prSet/>
      <dgm:spPr/>
      <dgm:t>
        <a:bodyPr/>
        <a:lstStyle/>
        <a:p>
          <a:pPr marL="119063" indent="-119063" defTabSz="666750">
            <a:lnSpc>
              <a:spcPct val="90000"/>
            </a:lnSpc>
            <a:spcBef>
              <a:spcPct val="0"/>
            </a:spcBef>
            <a:spcAft>
              <a:spcPct val="15000"/>
            </a:spcAft>
            <a:buNone/>
          </a:pPr>
          <a:r>
            <a:rPr lang="en-US" dirty="0" smtClean="0"/>
            <a:t>Reached  12 million families (70% of households living in extreme poverty)</a:t>
          </a:r>
        </a:p>
      </dgm:t>
    </dgm:pt>
    <dgm:pt modelId="{C6498BEB-E70E-4080-869E-6E53ED49DE7A}" type="parTrans" cxnId="{7FB72939-A887-4AC7-99BD-0C30C8C6BB50}">
      <dgm:prSet/>
      <dgm:spPr/>
      <dgm:t>
        <a:bodyPr/>
        <a:lstStyle/>
        <a:p>
          <a:endParaRPr lang="en-US"/>
        </a:p>
      </dgm:t>
    </dgm:pt>
    <dgm:pt modelId="{6E2D5A71-3537-49EE-ADCD-3F6CE70ABE7E}" type="sibTrans" cxnId="{7FB72939-A887-4AC7-99BD-0C30C8C6BB50}">
      <dgm:prSet/>
      <dgm:spPr/>
      <dgm:t>
        <a:bodyPr/>
        <a:lstStyle/>
        <a:p>
          <a:endParaRPr lang="en-US"/>
        </a:p>
      </dgm:t>
    </dgm:pt>
    <dgm:pt modelId="{39770DD6-33D6-47EA-8175-E2C21054FE0B}">
      <dgm:prSet phldrT="[Text]"/>
      <dgm:spPr/>
      <dgm:t>
        <a:bodyPr/>
        <a:lstStyle/>
        <a:p>
          <a:pPr marL="114300" indent="-114300" defTabSz="666750">
            <a:lnSpc>
              <a:spcPct val="90000"/>
            </a:lnSpc>
            <a:spcBef>
              <a:spcPct val="0"/>
            </a:spcBef>
            <a:spcAft>
              <a:spcPct val="15000"/>
            </a:spcAft>
            <a:buNone/>
          </a:pPr>
          <a:endParaRPr lang="en-US" dirty="0"/>
        </a:p>
      </dgm:t>
    </dgm:pt>
    <dgm:pt modelId="{E69DCAC9-77CE-4BBD-A014-042414981F24}" type="parTrans" cxnId="{EE131B48-06B0-47EC-AA8A-CAC88D11C36C}">
      <dgm:prSet/>
      <dgm:spPr/>
      <dgm:t>
        <a:bodyPr/>
        <a:lstStyle/>
        <a:p>
          <a:endParaRPr lang="en-US"/>
        </a:p>
      </dgm:t>
    </dgm:pt>
    <dgm:pt modelId="{D8E87955-4C86-40FA-AFEB-343B4A3DEFB7}" type="sibTrans" cxnId="{EE131B48-06B0-47EC-AA8A-CAC88D11C36C}">
      <dgm:prSet/>
      <dgm:spPr/>
      <dgm:t>
        <a:bodyPr/>
        <a:lstStyle/>
        <a:p>
          <a:endParaRPr lang="en-US"/>
        </a:p>
      </dgm:t>
    </dgm:pt>
    <dgm:pt modelId="{1EB4E3B7-4DE9-4DAF-B05E-7D46E8B38B6D}">
      <dgm:prSet/>
      <dgm:spPr/>
      <dgm:t>
        <a:bodyPr/>
        <a:lstStyle/>
        <a:p>
          <a:pPr marL="119063" indent="-119063" defTabSz="666750">
            <a:lnSpc>
              <a:spcPct val="90000"/>
            </a:lnSpc>
            <a:spcBef>
              <a:spcPct val="0"/>
            </a:spcBef>
            <a:spcAft>
              <a:spcPct val="15000"/>
            </a:spcAft>
            <a:buNone/>
          </a:pPr>
          <a:endParaRPr lang="en-US" dirty="0" smtClean="0"/>
        </a:p>
      </dgm:t>
    </dgm:pt>
    <dgm:pt modelId="{32825D95-B4D6-4E0D-B42B-88A3B451AACF}" type="parTrans" cxnId="{5F35FB84-3DD1-488B-976B-1B115A4468A1}">
      <dgm:prSet/>
      <dgm:spPr/>
      <dgm:t>
        <a:bodyPr/>
        <a:lstStyle/>
        <a:p>
          <a:endParaRPr lang="en-US"/>
        </a:p>
      </dgm:t>
    </dgm:pt>
    <dgm:pt modelId="{8E5EB5D0-B329-4C69-A0DE-D66DC0ABE933}" type="sibTrans" cxnId="{5F35FB84-3DD1-488B-976B-1B115A4468A1}">
      <dgm:prSet/>
      <dgm:spPr/>
      <dgm:t>
        <a:bodyPr/>
        <a:lstStyle/>
        <a:p>
          <a:endParaRPr lang="en-US"/>
        </a:p>
      </dgm:t>
    </dgm:pt>
    <dgm:pt modelId="{FECB9B8F-64B3-436C-B09D-757ECAB3B29A}">
      <dgm:prSet/>
      <dgm:spPr/>
      <dgm:t>
        <a:bodyPr/>
        <a:lstStyle/>
        <a:p>
          <a:pPr marL="119063" marR="0" indent="-119063" defTabSz="914400" eaLnBrk="1" fontAlgn="auto" latinLnBrk="0" hangingPunct="1">
            <a:lnSpc>
              <a:spcPct val="100000"/>
            </a:lnSpc>
            <a:spcBef>
              <a:spcPts val="0"/>
            </a:spcBef>
            <a:spcAft>
              <a:spcPts val="0"/>
            </a:spcAft>
            <a:buClrTx/>
            <a:buSzTx/>
            <a:buFontTx/>
            <a:buNone/>
            <a:tabLst/>
            <a:defRPr/>
          </a:pPr>
          <a:r>
            <a:rPr lang="en-US" dirty="0" smtClean="0"/>
            <a:t> Inequality reduced dramatically</a:t>
          </a:r>
        </a:p>
      </dgm:t>
    </dgm:pt>
    <dgm:pt modelId="{ABF53F65-BA9C-4F74-BC0A-FC7479C904D2}" type="parTrans" cxnId="{5CAC101B-B8F1-4483-8267-239E521197C8}">
      <dgm:prSet/>
      <dgm:spPr/>
      <dgm:t>
        <a:bodyPr/>
        <a:lstStyle/>
        <a:p>
          <a:endParaRPr lang="en-US"/>
        </a:p>
      </dgm:t>
    </dgm:pt>
    <dgm:pt modelId="{9F4A769E-7A36-4F67-81E4-37D9FE7D5194}" type="sibTrans" cxnId="{5CAC101B-B8F1-4483-8267-239E521197C8}">
      <dgm:prSet/>
      <dgm:spPr/>
      <dgm:t>
        <a:bodyPr/>
        <a:lstStyle/>
        <a:p>
          <a:endParaRPr lang="en-US"/>
        </a:p>
      </dgm:t>
    </dgm:pt>
    <dgm:pt modelId="{393DE20B-8731-41E4-961B-5D2C2FCBA199}">
      <dgm:prSet phldrT="[Text]"/>
      <dgm:spPr/>
      <dgm:t>
        <a:bodyPr/>
        <a:lstStyle/>
        <a:p>
          <a:pPr marL="114300" indent="-114300" defTabSz="666750">
            <a:lnSpc>
              <a:spcPct val="90000"/>
            </a:lnSpc>
            <a:spcBef>
              <a:spcPct val="0"/>
            </a:spcBef>
            <a:spcAft>
              <a:spcPct val="15000"/>
            </a:spcAft>
            <a:buNone/>
          </a:pPr>
          <a:endParaRPr lang="en-US" dirty="0"/>
        </a:p>
      </dgm:t>
    </dgm:pt>
    <dgm:pt modelId="{D97BEDE2-A673-4C4A-9066-DCBBFCE32732}" type="parTrans" cxnId="{4DA1F8E6-5085-4A95-B3BD-A593348D9B0C}">
      <dgm:prSet/>
      <dgm:spPr/>
      <dgm:t>
        <a:bodyPr/>
        <a:lstStyle/>
        <a:p>
          <a:endParaRPr lang="en-US"/>
        </a:p>
      </dgm:t>
    </dgm:pt>
    <dgm:pt modelId="{46D337B2-A247-4BB6-957D-1907299133C9}" type="sibTrans" cxnId="{4DA1F8E6-5085-4A95-B3BD-A593348D9B0C}">
      <dgm:prSet/>
      <dgm:spPr/>
      <dgm:t>
        <a:bodyPr/>
        <a:lstStyle/>
        <a:p>
          <a:endParaRPr lang="en-US"/>
        </a:p>
      </dgm:t>
    </dgm:pt>
    <dgm:pt modelId="{C5A95C7A-9532-4AF8-83AE-3477EAAFF922}">
      <dgm:prSet/>
      <dgm:spPr/>
      <dgm:t>
        <a:bodyPr/>
        <a:lstStyle/>
        <a:p>
          <a:pPr marL="119063" indent="-119063" defTabSz="666750">
            <a:lnSpc>
              <a:spcPct val="90000"/>
            </a:lnSpc>
            <a:spcBef>
              <a:spcPct val="0"/>
            </a:spcBef>
            <a:spcAft>
              <a:spcPct val="15000"/>
            </a:spcAft>
            <a:buNone/>
          </a:pPr>
          <a:endParaRPr lang="en-US" dirty="0" smtClean="0"/>
        </a:p>
      </dgm:t>
    </dgm:pt>
    <dgm:pt modelId="{2247B4B4-3CA6-4356-BEFE-C1E05888ADF0}" type="parTrans" cxnId="{0EF51F2B-49B9-4469-B462-CC0246FE3218}">
      <dgm:prSet/>
      <dgm:spPr/>
      <dgm:t>
        <a:bodyPr/>
        <a:lstStyle/>
        <a:p>
          <a:endParaRPr lang="en-US"/>
        </a:p>
      </dgm:t>
    </dgm:pt>
    <dgm:pt modelId="{7452E78C-1457-48C0-9085-ED12559A7594}" type="sibTrans" cxnId="{0EF51F2B-49B9-4469-B462-CC0246FE3218}">
      <dgm:prSet/>
      <dgm:spPr/>
      <dgm:t>
        <a:bodyPr/>
        <a:lstStyle/>
        <a:p>
          <a:endParaRPr lang="en-US"/>
        </a:p>
      </dgm:t>
    </dgm:pt>
    <dgm:pt modelId="{68E9B81F-289E-480A-B949-75B3FF82A51A}">
      <dgm:prSet phldrT="[Text]"/>
      <dgm:spPr/>
      <dgm:t>
        <a:bodyPr/>
        <a:lstStyle/>
        <a:p>
          <a:pPr marL="114300" indent="-114300" defTabSz="666750">
            <a:lnSpc>
              <a:spcPct val="90000"/>
            </a:lnSpc>
            <a:spcBef>
              <a:spcPct val="0"/>
            </a:spcBef>
            <a:spcAft>
              <a:spcPct val="15000"/>
            </a:spcAft>
            <a:buNone/>
          </a:pPr>
          <a:r>
            <a:rPr lang="en-US" dirty="0" smtClean="0"/>
            <a:t>Covered 7.6 million people (10% of population)</a:t>
          </a:r>
          <a:endParaRPr lang="en-US" dirty="0"/>
        </a:p>
      </dgm:t>
    </dgm:pt>
    <dgm:pt modelId="{DE340027-B6A5-464F-831D-B7BA762B24C2}" type="parTrans" cxnId="{B13AA999-B9D1-4C89-8CA6-774EAEC5B188}">
      <dgm:prSet/>
      <dgm:spPr/>
      <dgm:t>
        <a:bodyPr/>
        <a:lstStyle/>
        <a:p>
          <a:endParaRPr lang="en-US"/>
        </a:p>
      </dgm:t>
    </dgm:pt>
    <dgm:pt modelId="{5E9E10D0-582F-46C0-8E51-B4CE4BB4449B}" type="sibTrans" cxnId="{B13AA999-B9D1-4C89-8CA6-774EAEC5B188}">
      <dgm:prSet/>
      <dgm:spPr/>
      <dgm:t>
        <a:bodyPr/>
        <a:lstStyle/>
        <a:p>
          <a:endParaRPr lang="en-US"/>
        </a:p>
      </dgm:t>
    </dgm:pt>
    <dgm:pt modelId="{362255DF-C8B6-4B06-A3E9-CE4D66766841}">
      <dgm:prSet/>
      <dgm:spPr/>
      <dgm:t>
        <a:bodyPr/>
        <a:lstStyle/>
        <a:p>
          <a:pPr marL="119063" indent="-119063" defTabSz="666750">
            <a:lnSpc>
              <a:spcPct val="90000"/>
            </a:lnSpc>
            <a:spcBef>
              <a:spcPct val="0"/>
            </a:spcBef>
            <a:spcAft>
              <a:spcPct val="15000"/>
            </a:spcAft>
            <a:buNone/>
          </a:pPr>
          <a:r>
            <a:rPr lang="en-US" dirty="0" smtClean="0"/>
            <a:t>Increased school attendance, child vaccinations, pre-natal care</a:t>
          </a:r>
        </a:p>
      </dgm:t>
    </dgm:pt>
    <dgm:pt modelId="{FE2C1144-F7AB-4773-BB44-8C22C881B722}" type="parTrans" cxnId="{DE41A9CB-449B-4316-B9B9-B0255244F46E}">
      <dgm:prSet/>
      <dgm:spPr/>
      <dgm:t>
        <a:bodyPr/>
        <a:lstStyle/>
        <a:p>
          <a:endParaRPr lang="en-US"/>
        </a:p>
      </dgm:t>
    </dgm:pt>
    <dgm:pt modelId="{60998DD1-F79F-437F-BFB2-F7AB1400B6E3}" type="sibTrans" cxnId="{DE41A9CB-449B-4316-B9B9-B0255244F46E}">
      <dgm:prSet/>
      <dgm:spPr/>
      <dgm:t>
        <a:bodyPr/>
        <a:lstStyle/>
        <a:p>
          <a:endParaRPr lang="en-US"/>
        </a:p>
      </dgm:t>
    </dgm:pt>
    <dgm:pt modelId="{E123526B-FBAD-46A2-AB1B-B9102F50ACF8}">
      <dgm:prSet phldrT="[Text]"/>
      <dgm:spPr/>
      <dgm:t>
        <a:bodyPr/>
        <a:lstStyle/>
        <a:p>
          <a:pPr marL="114300" marR="0" indent="-114300" defTabSz="914400" eaLnBrk="1" fontAlgn="auto" latinLnBrk="0" hangingPunct="1">
            <a:lnSpc>
              <a:spcPct val="100000"/>
            </a:lnSpc>
            <a:spcBef>
              <a:spcPts val="0"/>
            </a:spcBef>
            <a:spcAft>
              <a:spcPts val="0"/>
            </a:spcAft>
            <a:buClrTx/>
            <a:buSzTx/>
            <a:buFontTx/>
            <a:buNone/>
            <a:tabLst/>
            <a:defRPr/>
          </a:pPr>
          <a:r>
            <a:rPr lang="en-US" dirty="0" smtClean="0"/>
            <a:t>CCT (based on public works)</a:t>
          </a:r>
          <a:endParaRPr lang="en-US" b="1" dirty="0" smtClean="0"/>
        </a:p>
      </dgm:t>
    </dgm:pt>
    <dgm:pt modelId="{ADC21A41-E285-43C1-83D8-7233E27599B8}" type="parTrans" cxnId="{EE247CB0-F867-4F07-9A26-19DFA829867B}">
      <dgm:prSet/>
      <dgm:spPr/>
      <dgm:t>
        <a:bodyPr/>
        <a:lstStyle/>
        <a:p>
          <a:endParaRPr lang="en-US"/>
        </a:p>
      </dgm:t>
    </dgm:pt>
    <dgm:pt modelId="{CB1F2C10-2E7B-4144-BA75-96B66ACEF7CA}" type="sibTrans" cxnId="{EE247CB0-F867-4F07-9A26-19DFA829867B}">
      <dgm:prSet/>
      <dgm:spPr/>
      <dgm:t>
        <a:bodyPr/>
        <a:lstStyle/>
        <a:p>
          <a:endParaRPr lang="en-US"/>
        </a:p>
      </dgm:t>
    </dgm:pt>
    <dgm:pt modelId="{578600EB-02E6-4E75-94EF-5B9E8CD80673}">
      <dgm:prSet phldrT="[Text]"/>
      <dgm:spPr/>
      <dgm:t>
        <a:bodyPr/>
        <a:lstStyle/>
        <a:p>
          <a:pPr marL="114300" marR="0" indent="-114300" defTabSz="914400" eaLnBrk="1" fontAlgn="auto" latinLnBrk="0" hangingPunct="1">
            <a:lnSpc>
              <a:spcPct val="100000"/>
            </a:lnSpc>
            <a:spcBef>
              <a:spcPts val="0"/>
            </a:spcBef>
            <a:spcAft>
              <a:spcPts val="0"/>
            </a:spcAft>
            <a:buClrTx/>
            <a:buSzTx/>
            <a:buFontTx/>
            <a:buNone/>
            <a:tabLst/>
            <a:defRPr/>
          </a:pPr>
          <a:r>
            <a:rPr lang="en-US" dirty="0" smtClean="0"/>
            <a:t>Unconditional cash transfers for targeted labor-scarce households</a:t>
          </a:r>
          <a:endParaRPr lang="en-US" b="1" dirty="0" smtClean="0"/>
        </a:p>
      </dgm:t>
    </dgm:pt>
    <dgm:pt modelId="{E1749A68-1364-4598-803B-B72046DEDDEC}" type="parTrans" cxnId="{E2C2CF06-80CA-4932-9350-56803D42EB85}">
      <dgm:prSet/>
      <dgm:spPr/>
      <dgm:t>
        <a:bodyPr/>
        <a:lstStyle/>
        <a:p>
          <a:endParaRPr lang="en-US"/>
        </a:p>
      </dgm:t>
    </dgm:pt>
    <dgm:pt modelId="{B4E411F5-23B7-44A3-91DC-182138CBA7B8}" type="sibTrans" cxnId="{E2C2CF06-80CA-4932-9350-56803D42EB85}">
      <dgm:prSet/>
      <dgm:spPr/>
      <dgm:t>
        <a:bodyPr/>
        <a:lstStyle/>
        <a:p>
          <a:endParaRPr lang="en-US"/>
        </a:p>
      </dgm:t>
    </dgm:pt>
    <dgm:pt modelId="{CC9C4F77-1A7C-4AE8-A5EF-847AF2B7A42A}">
      <dgm:prSet/>
      <dgm:spPr/>
      <dgm:t>
        <a:bodyPr/>
        <a:lstStyle/>
        <a:p>
          <a:pPr marL="114300" indent="-114300" defTabSz="666750">
            <a:lnSpc>
              <a:spcPct val="90000"/>
            </a:lnSpc>
            <a:spcBef>
              <a:spcPct val="0"/>
            </a:spcBef>
            <a:spcAft>
              <a:spcPct val="15000"/>
            </a:spcAft>
            <a:buNone/>
          </a:pPr>
          <a:r>
            <a:rPr lang="en-US" dirty="0" smtClean="0"/>
            <a:t>Contributed to asset creation and improved environmental quality</a:t>
          </a:r>
        </a:p>
      </dgm:t>
    </dgm:pt>
    <dgm:pt modelId="{1C9FFFC3-ABFD-451B-914B-62BDCDB8D691}" type="parTrans" cxnId="{3990E71D-D04A-4F09-99C8-488CA5D77857}">
      <dgm:prSet/>
      <dgm:spPr/>
      <dgm:t>
        <a:bodyPr/>
        <a:lstStyle/>
        <a:p>
          <a:endParaRPr lang="en-US"/>
        </a:p>
      </dgm:t>
    </dgm:pt>
    <dgm:pt modelId="{28BC191D-A5E7-4113-BACA-5D1272BE2AEC}" type="sibTrans" cxnId="{3990E71D-D04A-4F09-99C8-488CA5D77857}">
      <dgm:prSet/>
      <dgm:spPr/>
      <dgm:t>
        <a:bodyPr/>
        <a:lstStyle/>
        <a:p>
          <a:endParaRPr lang="en-US"/>
        </a:p>
      </dgm:t>
    </dgm:pt>
    <dgm:pt modelId="{74B9C80D-4797-49E0-AA59-4A232ED5D131}" type="pres">
      <dgm:prSet presAssocID="{C664285C-2C71-4285-BC33-70F3886BB6BC}" presName="linearFlow" presStyleCnt="0">
        <dgm:presLayoutVars>
          <dgm:dir/>
          <dgm:animLvl val="lvl"/>
          <dgm:resizeHandles/>
        </dgm:presLayoutVars>
      </dgm:prSet>
      <dgm:spPr/>
      <dgm:t>
        <a:bodyPr/>
        <a:lstStyle/>
        <a:p>
          <a:endParaRPr lang="en-US"/>
        </a:p>
      </dgm:t>
    </dgm:pt>
    <dgm:pt modelId="{25A1F7D4-8A5E-484F-A48A-D9E81036B06D}" type="pres">
      <dgm:prSet presAssocID="{E5EBA9A5-2543-4EE2-B7C9-7DAC2DEC136D}" presName="compositeNode" presStyleCnt="0">
        <dgm:presLayoutVars>
          <dgm:bulletEnabled val="1"/>
        </dgm:presLayoutVars>
      </dgm:prSet>
      <dgm:spPr/>
    </dgm:pt>
    <dgm:pt modelId="{7D777EDC-A2F7-455C-B24E-B7784E2A6D83}" type="pres">
      <dgm:prSet presAssocID="{E5EBA9A5-2543-4EE2-B7C9-7DAC2DEC136D}" presName="image" presStyleLbl="fgImgPlace1" presStyleIdx="0" presStyleCnt="2" custFlipVert="1" custScaleX="86985" custScaleY="62545"/>
      <dgm:spPr>
        <a:blipFill rotWithShape="0">
          <a:blip xmlns:r="http://schemas.openxmlformats.org/officeDocument/2006/relationships" r:embed="rId1"/>
          <a:stretch>
            <a:fillRect/>
          </a:stretch>
        </a:blipFill>
      </dgm:spPr>
      <dgm:t>
        <a:bodyPr/>
        <a:lstStyle/>
        <a:p>
          <a:endParaRPr lang="en-US"/>
        </a:p>
      </dgm:t>
    </dgm:pt>
    <dgm:pt modelId="{5189B1FC-19D7-4BA0-8CEB-DFD72B387BD7}" type="pres">
      <dgm:prSet presAssocID="{E5EBA9A5-2543-4EE2-B7C9-7DAC2DEC136D}" presName="childNode" presStyleLbl="node1" presStyleIdx="0" presStyleCnt="2">
        <dgm:presLayoutVars>
          <dgm:bulletEnabled val="1"/>
        </dgm:presLayoutVars>
      </dgm:prSet>
      <dgm:spPr/>
      <dgm:t>
        <a:bodyPr/>
        <a:lstStyle/>
        <a:p>
          <a:endParaRPr lang="en-US"/>
        </a:p>
      </dgm:t>
    </dgm:pt>
    <dgm:pt modelId="{6600DADE-833B-4DF4-AE24-BC2150361249}" type="pres">
      <dgm:prSet presAssocID="{E5EBA9A5-2543-4EE2-B7C9-7DAC2DEC136D}" presName="parentNode" presStyleLbl="revTx" presStyleIdx="0" presStyleCnt="2">
        <dgm:presLayoutVars>
          <dgm:chMax val="0"/>
          <dgm:bulletEnabled val="1"/>
        </dgm:presLayoutVars>
      </dgm:prSet>
      <dgm:spPr/>
      <dgm:t>
        <a:bodyPr/>
        <a:lstStyle/>
        <a:p>
          <a:endParaRPr lang="en-US"/>
        </a:p>
      </dgm:t>
    </dgm:pt>
    <dgm:pt modelId="{7180629C-61DB-4423-B9CC-F6BEEE9A66B4}" type="pres">
      <dgm:prSet presAssocID="{AF96496B-7B64-4308-A85F-150BD082F2D7}" presName="sibTrans" presStyleCnt="0"/>
      <dgm:spPr/>
    </dgm:pt>
    <dgm:pt modelId="{C035187A-03A9-4B8F-8792-ED3BDD0A45F5}" type="pres">
      <dgm:prSet presAssocID="{1C140D58-12DA-4C7A-94EA-62988876C04C}" presName="compositeNode" presStyleCnt="0">
        <dgm:presLayoutVars>
          <dgm:bulletEnabled val="1"/>
        </dgm:presLayoutVars>
      </dgm:prSet>
      <dgm:spPr/>
    </dgm:pt>
    <dgm:pt modelId="{EDF6C3C6-27F7-44D1-B361-CF228AEC9C43}" type="pres">
      <dgm:prSet presAssocID="{1C140D58-12DA-4C7A-94EA-62988876C04C}" presName="image" presStyleLbl="fgImgPlace1" presStyleIdx="1" presStyleCnt="2" custScaleX="103855" custScaleY="63693"/>
      <dgm:spPr>
        <a:blipFill rotWithShape="0">
          <a:blip xmlns:r="http://schemas.openxmlformats.org/officeDocument/2006/relationships" r:embed="rId2"/>
          <a:stretch>
            <a:fillRect/>
          </a:stretch>
        </a:blipFill>
      </dgm:spPr>
      <dgm:t>
        <a:bodyPr/>
        <a:lstStyle/>
        <a:p>
          <a:endParaRPr lang="en-US"/>
        </a:p>
      </dgm:t>
    </dgm:pt>
    <dgm:pt modelId="{792C9D2A-E9E8-44B8-9DAC-8FC48668AC20}" type="pres">
      <dgm:prSet presAssocID="{1C140D58-12DA-4C7A-94EA-62988876C04C}" presName="childNode" presStyleLbl="node1" presStyleIdx="1" presStyleCnt="2">
        <dgm:presLayoutVars>
          <dgm:bulletEnabled val="1"/>
        </dgm:presLayoutVars>
      </dgm:prSet>
      <dgm:spPr/>
      <dgm:t>
        <a:bodyPr/>
        <a:lstStyle/>
        <a:p>
          <a:endParaRPr lang="en-US"/>
        </a:p>
      </dgm:t>
    </dgm:pt>
    <dgm:pt modelId="{D64B6F67-5592-49A5-A65A-8D5819E267E2}" type="pres">
      <dgm:prSet presAssocID="{1C140D58-12DA-4C7A-94EA-62988876C04C}" presName="parentNode" presStyleLbl="revTx" presStyleIdx="1" presStyleCnt="2" custScaleY="111073">
        <dgm:presLayoutVars>
          <dgm:chMax val="0"/>
          <dgm:bulletEnabled val="1"/>
        </dgm:presLayoutVars>
      </dgm:prSet>
      <dgm:spPr/>
      <dgm:t>
        <a:bodyPr/>
        <a:lstStyle/>
        <a:p>
          <a:endParaRPr lang="en-US"/>
        </a:p>
      </dgm:t>
    </dgm:pt>
  </dgm:ptLst>
  <dgm:cxnLst>
    <dgm:cxn modelId="{5F35FB84-3DD1-488B-976B-1B115A4468A1}" srcId="{E5EBA9A5-2543-4EE2-B7C9-7DAC2DEC136D}" destId="{1EB4E3B7-4DE9-4DAF-B05E-7D46E8B38B6D}" srcOrd="3" destOrd="0" parTransId="{32825D95-B4D6-4E0D-B42B-88A3B451AACF}" sibTransId="{8E5EB5D0-B329-4C69-A0DE-D66DC0ABE933}"/>
    <dgm:cxn modelId="{E63C68D2-5B94-4A20-A155-7DD5171883FA}" srcId="{1C140D58-12DA-4C7A-94EA-62988876C04C}" destId="{DB78A5E2-9E18-47BF-AF8D-0049ADA8FD40}" srcOrd="6" destOrd="0" parTransId="{C6B3FE8C-322A-4F62-8F1A-0B9AED3A973D}" sibTransId="{AEAA4303-1389-402C-A3EB-20FE6A3445F4}"/>
    <dgm:cxn modelId="{B4962DB6-EC45-40A9-815D-6735B55B1A92}" type="presOf" srcId="{393DE20B-8731-41E4-961B-5D2C2FCBA199}" destId="{792C9D2A-E9E8-44B8-9DAC-8FC48668AC20}" srcOrd="0" destOrd="3" presId="urn:microsoft.com/office/officeart/2005/8/layout/hList2"/>
    <dgm:cxn modelId="{FFBA843E-C781-4AFB-B395-4EC82938A4FE}" type="presOf" srcId="{68E9B81F-289E-480A-B949-75B3FF82A51A}" destId="{792C9D2A-E9E8-44B8-9DAC-8FC48668AC20}" srcOrd="0" destOrd="5" presId="urn:microsoft.com/office/officeart/2005/8/layout/hList2"/>
    <dgm:cxn modelId="{DE41A9CB-449B-4316-B9B9-B0255244F46E}" srcId="{E5EBA9A5-2543-4EE2-B7C9-7DAC2DEC136D}" destId="{362255DF-C8B6-4B06-A3E9-CE4D66766841}" srcOrd="5" destOrd="0" parTransId="{FE2C1144-F7AB-4773-BB44-8C22C881B722}" sibTransId="{60998DD1-F79F-437F-BFB2-F7AB1400B6E3}"/>
    <dgm:cxn modelId="{4C3AFAB4-2E7B-4A4E-89A4-F6BE38428AA9}" type="presOf" srcId="{9252755C-AD16-4BB5-AEE1-DA9BD10CE549}" destId="{792C9D2A-E9E8-44B8-9DAC-8FC48668AC20}" srcOrd="0" destOrd="7" presId="urn:microsoft.com/office/officeart/2005/8/layout/hList2"/>
    <dgm:cxn modelId="{B13AA999-B9D1-4C89-8CA6-774EAEC5B188}" srcId="{1C140D58-12DA-4C7A-94EA-62988876C04C}" destId="{68E9B81F-289E-480A-B949-75B3FF82A51A}" srcOrd="5" destOrd="0" parTransId="{DE340027-B6A5-464F-831D-B7BA762B24C2}" sibTransId="{5E9E10D0-582F-46C0-8E51-B4CE4BB4449B}"/>
    <dgm:cxn modelId="{67466037-5394-48DC-9C6F-A439814D8288}" type="presOf" srcId="{39770DD6-33D6-47EA-8175-E2C21054FE0B}" destId="{792C9D2A-E9E8-44B8-9DAC-8FC48668AC20}" srcOrd="0" destOrd="4" presId="urn:microsoft.com/office/officeart/2005/8/layout/hList2"/>
    <dgm:cxn modelId="{E461B14C-8159-48DB-A524-60400440CC88}" type="presOf" srcId="{CC9C4F77-1A7C-4AE8-A5EF-847AF2B7A42A}" destId="{792C9D2A-E9E8-44B8-9DAC-8FC48668AC20}" srcOrd="0" destOrd="8" presId="urn:microsoft.com/office/officeart/2005/8/layout/hList2"/>
    <dgm:cxn modelId="{4DA1F8E6-5085-4A95-B3BD-A593348D9B0C}" srcId="{1C140D58-12DA-4C7A-94EA-62988876C04C}" destId="{393DE20B-8731-41E4-961B-5D2C2FCBA199}" srcOrd="3" destOrd="0" parTransId="{D97BEDE2-A673-4C4A-9066-DCBBFCE32732}" sibTransId="{46D337B2-A247-4BB6-957D-1907299133C9}"/>
    <dgm:cxn modelId="{A993ECC4-DFE2-4B5B-8965-43168370E048}" type="presOf" srcId="{C664285C-2C71-4285-BC33-70F3886BB6BC}" destId="{74B9C80D-4797-49E0-AA59-4A232ED5D131}" srcOrd="0" destOrd="0" presId="urn:microsoft.com/office/officeart/2005/8/layout/hList2"/>
    <dgm:cxn modelId="{0383A9EC-E040-4A16-948D-72523A3293DD}" type="presOf" srcId="{FECB9B8F-64B3-436C-B09D-757ECAB3B29A}" destId="{5189B1FC-19D7-4BA0-8CEB-DFD72B387BD7}" srcOrd="0" destOrd="7" presId="urn:microsoft.com/office/officeart/2005/8/layout/hList2"/>
    <dgm:cxn modelId="{9E23C6B5-9398-43FE-8153-806E4B27763D}" srcId="{1C140D58-12DA-4C7A-94EA-62988876C04C}" destId="{9252755C-AD16-4BB5-AEE1-DA9BD10CE549}" srcOrd="7" destOrd="0" parTransId="{3E355AF4-CEE0-4073-BB38-F4AD420127C0}" sibTransId="{FEB6B8CD-EC72-46BD-B4D7-AE11A0EF1C89}"/>
    <dgm:cxn modelId="{EE247CB0-F867-4F07-9A26-19DFA829867B}" srcId="{1C140D58-12DA-4C7A-94EA-62988876C04C}" destId="{E123526B-FBAD-46A2-AB1B-B9102F50ACF8}" srcOrd="1" destOrd="0" parTransId="{ADC21A41-E285-43C1-83D8-7233E27599B8}" sibTransId="{CB1F2C10-2E7B-4144-BA75-96B66ACEF7CA}"/>
    <dgm:cxn modelId="{CE98F3F9-EF5B-419F-88E4-545A1AC9197D}" srcId="{E5EBA9A5-2543-4EE2-B7C9-7DAC2DEC136D}" destId="{1534490A-AB9B-462F-8EA3-B6B8863EB6FC}" srcOrd="0" destOrd="0" parTransId="{CF0B5100-5B48-460A-A49D-87CE86CF9F7A}" sibTransId="{D11C914B-5DCE-4F1C-90A4-2520267B4DE1}"/>
    <dgm:cxn modelId="{2E93B754-AFFB-4C3B-ABA0-35F9AA372E97}" srcId="{C664285C-2C71-4285-BC33-70F3886BB6BC}" destId="{E5EBA9A5-2543-4EE2-B7C9-7DAC2DEC136D}" srcOrd="0" destOrd="0" parTransId="{E4BEFABE-BB72-4BE8-9967-C39ECC3ADB05}" sibTransId="{AF96496B-7B64-4308-A85F-150BD082F2D7}"/>
    <dgm:cxn modelId="{EE131B48-06B0-47EC-AA8A-CAC88D11C36C}" srcId="{1C140D58-12DA-4C7A-94EA-62988876C04C}" destId="{39770DD6-33D6-47EA-8175-E2C21054FE0B}" srcOrd="4" destOrd="0" parTransId="{E69DCAC9-77CE-4BBD-A014-042414981F24}" sibTransId="{D8E87955-4C86-40FA-AFEB-343B4A3DEFB7}"/>
    <dgm:cxn modelId="{C4FEF6DA-C99C-4F24-90E4-870A8818E6C0}" type="presOf" srcId="{1534490A-AB9B-462F-8EA3-B6B8863EB6FC}" destId="{5189B1FC-19D7-4BA0-8CEB-DFD72B387BD7}" srcOrd="0" destOrd="0" presId="urn:microsoft.com/office/officeart/2005/8/layout/hList2"/>
    <dgm:cxn modelId="{AF48CCC2-2303-4FF8-B502-18B77ABA0DD9}" type="presOf" srcId="{E5EBA9A5-2543-4EE2-B7C9-7DAC2DEC136D}" destId="{6600DADE-833B-4DF4-AE24-BC2150361249}" srcOrd="0" destOrd="0" presId="urn:microsoft.com/office/officeart/2005/8/layout/hList2"/>
    <dgm:cxn modelId="{C8225ECA-67B7-4A70-8C40-374192DD8547}" srcId="{E5EBA9A5-2543-4EE2-B7C9-7DAC2DEC136D}" destId="{305DF7AF-2007-418C-9623-A8A5F7482F22}" srcOrd="1" destOrd="0" parTransId="{1EB87967-490A-43DB-9F72-8C51C754EEC8}" sibTransId="{F214BA8D-544A-4633-97B9-71390C6BB2FF}"/>
    <dgm:cxn modelId="{471088A2-DFEA-43B5-B685-13EACE2AD00E}" type="presOf" srcId="{578600EB-02E6-4E75-94EF-5B9E8CD80673}" destId="{792C9D2A-E9E8-44B8-9DAC-8FC48668AC20}" srcOrd="0" destOrd="2" presId="urn:microsoft.com/office/officeart/2005/8/layout/hList2"/>
    <dgm:cxn modelId="{9CB62F41-DC29-4D3B-BBFA-939CA002111F}" srcId="{E5EBA9A5-2543-4EE2-B7C9-7DAC2DEC136D}" destId="{5D3F62D8-5A88-4BE3-A27D-B8C69832C23F}" srcOrd="6" destOrd="0" parTransId="{4CA600D4-33D7-49B8-93E3-5BA08333A5D7}" sibTransId="{AF8732F8-E41F-4D23-B7EA-8628D322AA1D}"/>
    <dgm:cxn modelId="{80F7E88B-10E8-4FB1-8A55-42BF36B7D379}" type="presOf" srcId="{1C140D58-12DA-4C7A-94EA-62988876C04C}" destId="{D64B6F67-5592-49A5-A65A-8D5819E267E2}" srcOrd="0" destOrd="0" presId="urn:microsoft.com/office/officeart/2005/8/layout/hList2"/>
    <dgm:cxn modelId="{DA1D5690-03DF-4A2A-BACF-56D19DED67CC}" type="presOf" srcId="{C5A95C7A-9532-4AF8-83AE-3477EAAFF922}" destId="{5189B1FC-19D7-4BA0-8CEB-DFD72B387BD7}" srcOrd="0" destOrd="2" presId="urn:microsoft.com/office/officeart/2005/8/layout/hList2"/>
    <dgm:cxn modelId="{0EF51F2B-49B9-4469-B462-CC0246FE3218}" srcId="{E5EBA9A5-2543-4EE2-B7C9-7DAC2DEC136D}" destId="{C5A95C7A-9532-4AF8-83AE-3477EAAFF922}" srcOrd="2" destOrd="0" parTransId="{2247B4B4-3CA6-4356-BEFE-C1E05888ADF0}" sibTransId="{7452E78C-1457-48C0-9085-ED12559A7594}"/>
    <dgm:cxn modelId="{5CAC101B-B8F1-4483-8267-239E521197C8}" srcId="{E5EBA9A5-2543-4EE2-B7C9-7DAC2DEC136D}" destId="{FECB9B8F-64B3-436C-B09D-757ECAB3B29A}" srcOrd="7" destOrd="0" parTransId="{ABF53F65-BA9C-4F74-BC0A-FC7479C904D2}" sibTransId="{9F4A769E-7A36-4F67-81E4-37D9FE7D5194}"/>
    <dgm:cxn modelId="{9F84CECF-666E-4C6B-B382-DB20D4BDFBF5}" type="presOf" srcId="{362255DF-C8B6-4B06-A3E9-CE4D66766841}" destId="{5189B1FC-19D7-4BA0-8CEB-DFD72B387BD7}" srcOrd="0" destOrd="5" presId="urn:microsoft.com/office/officeart/2005/8/layout/hList2"/>
    <dgm:cxn modelId="{E2C2CF06-80CA-4932-9350-56803D42EB85}" srcId="{1C140D58-12DA-4C7A-94EA-62988876C04C}" destId="{578600EB-02E6-4E75-94EF-5B9E8CD80673}" srcOrd="2" destOrd="0" parTransId="{E1749A68-1364-4598-803B-B72046DEDDEC}" sibTransId="{B4E411F5-23B7-44A3-91DC-182138CBA7B8}"/>
    <dgm:cxn modelId="{44B2DCAD-6E35-4657-8019-3A0834FC5DA1}" srcId="{C664285C-2C71-4285-BC33-70F3886BB6BC}" destId="{1C140D58-12DA-4C7A-94EA-62988876C04C}" srcOrd="1" destOrd="0" parTransId="{F2C54B5F-D128-469D-876B-22D992D68768}" sibTransId="{E944436B-678D-4690-8457-201C12B7C94C}"/>
    <dgm:cxn modelId="{E1D0CA9B-D314-4894-A2D6-1F84161F8711}" type="presOf" srcId="{DB78A5E2-9E18-47BF-AF8D-0049ADA8FD40}" destId="{792C9D2A-E9E8-44B8-9DAC-8FC48668AC20}" srcOrd="0" destOrd="6" presId="urn:microsoft.com/office/officeart/2005/8/layout/hList2"/>
    <dgm:cxn modelId="{EE1D0512-059E-4BE9-B646-8EDAC1F05D14}" type="presOf" srcId="{1EB4E3B7-4DE9-4DAF-B05E-7D46E8B38B6D}" destId="{5189B1FC-19D7-4BA0-8CEB-DFD72B387BD7}" srcOrd="0" destOrd="3" presId="urn:microsoft.com/office/officeart/2005/8/layout/hList2"/>
    <dgm:cxn modelId="{96C500FA-766F-446A-B397-8F7F1FEA2348}" type="presOf" srcId="{E123526B-FBAD-46A2-AB1B-B9102F50ACF8}" destId="{792C9D2A-E9E8-44B8-9DAC-8FC48668AC20}" srcOrd="0" destOrd="1" presId="urn:microsoft.com/office/officeart/2005/8/layout/hList2"/>
    <dgm:cxn modelId="{BBC2C3D3-32CE-47BA-8B78-C9D6903AB78F}" srcId="{1C140D58-12DA-4C7A-94EA-62988876C04C}" destId="{A2057E3E-F8C3-4291-8D53-30BA49953B89}" srcOrd="0" destOrd="0" parTransId="{C535B579-30D6-481D-A3D8-A82453788B36}" sibTransId="{EF92337D-5701-4D2C-82CF-7BC2D4B8A3C8}"/>
    <dgm:cxn modelId="{5D889459-4AAC-4528-B6D8-AB8BEF801881}" type="presOf" srcId="{A5D449E4-BD23-424B-A72F-1494D8FE9543}" destId="{5189B1FC-19D7-4BA0-8CEB-DFD72B387BD7}" srcOrd="0" destOrd="4" presId="urn:microsoft.com/office/officeart/2005/8/layout/hList2"/>
    <dgm:cxn modelId="{3990E71D-D04A-4F09-99C8-488CA5D77857}" srcId="{1C140D58-12DA-4C7A-94EA-62988876C04C}" destId="{CC9C4F77-1A7C-4AE8-A5EF-847AF2B7A42A}" srcOrd="8" destOrd="0" parTransId="{1C9FFFC3-ABFD-451B-914B-62BDCDB8D691}" sibTransId="{28BC191D-A5E7-4113-BACA-5D1272BE2AEC}"/>
    <dgm:cxn modelId="{7FB72939-A887-4AC7-99BD-0C30C8C6BB50}" srcId="{E5EBA9A5-2543-4EE2-B7C9-7DAC2DEC136D}" destId="{A5D449E4-BD23-424B-A72F-1494D8FE9543}" srcOrd="4" destOrd="0" parTransId="{C6498BEB-E70E-4080-869E-6E53ED49DE7A}" sibTransId="{6E2D5A71-3537-49EE-ADCD-3F6CE70ABE7E}"/>
    <dgm:cxn modelId="{4A96AACD-F6DE-4CB3-AA58-E711FF63C375}" type="presOf" srcId="{A2057E3E-F8C3-4291-8D53-30BA49953B89}" destId="{792C9D2A-E9E8-44B8-9DAC-8FC48668AC20}" srcOrd="0" destOrd="0" presId="urn:microsoft.com/office/officeart/2005/8/layout/hList2"/>
    <dgm:cxn modelId="{EF8063E2-4CCA-4E4D-9E5A-8ED4A12C6934}" type="presOf" srcId="{305DF7AF-2007-418C-9623-A8A5F7482F22}" destId="{5189B1FC-19D7-4BA0-8CEB-DFD72B387BD7}" srcOrd="0" destOrd="1" presId="urn:microsoft.com/office/officeart/2005/8/layout/hList2"/>
    <dgm:cxn modelId="{6E068B71-B1DD-4E17-A2BD-CD363CA46F1D}" type="presOf" srcId="{5D3F62D8-5A88-4BE3-A27D-B8C69832C23F}" destId="{5189B1FC-19D7-4BA0-8CEB-DFD72B387BD7}" srcOrd="0" destOrd="6" presId="urn:microsoft.com/office/officeart/2005/8/layout/hList2"/>
    <dgm:cxn modelId="{47445719-0E62-4771-8D4B-896EECA58BD6}" type="presParOf" srcId="{74B9C80D-4797-49E0-AA59-4A232ED5D131}" destId="{25A1F7D4-8A5E-484F-A48A-D9E81036B06D}" srcOrd="0" destOrd="0" presId="urn:microsoft.com/office/officeart/2005/8/layout/hList2"/>
    <dgm:cxn modelId="{74D5759E-AB99-4EE4-AB7F-2CF37CA2B1D6}" type="presParOf" srcId="{25A1F7D4-8A5E-484F-A48A-D9E81036B06D}" destId="{7D777EDC-A2F7-455C-B24E-B7784E2A6D83}" srcOrd="0" destOrd="0" presId="urn:microsoft.com/office/officeart/2005/8/layout/hList2"/>
    <dgm:cxn modelId="{5F909D6E-763D-4BEC-AEFD-54D0BAEB8799}" type="presParOf" srcId="{25A1F7D4-8A5E-484F-A48A-D9E81036B06D}" destId="{5189B1FC-19D7-4BA0-8CEB-DFD72B387BD7}" srcOrd="1" destOrd="0" presId="urn:microsoft.com/office/officeart/2005/8/layout/hList2"/>
    <dgm:cxn modelId="{C47BE594-D02A-476B-B74A-6F71B8DC96BF}" type="presParOf" srcId="{25A1F7D4-8A5E-484F-A48A-D9E81036B06D}" destId="{6600DADE-833B-4DF4-AE24-BC2150361249}" srcOrd="2" destOrd="0" presId="urn:microsoft.com/office/officeart/2005/8/layout/hList2"/>
    <dgm:cxn modelId="{B1C240D4-5D4E-4B4B-A9B4-9124CCBFAFD7}" type="presParOf" srcId="{74B9C80D-4797-49E0-AA59-4A232ED5D131}" destId="{7180629C-61DB-4423-B9CC-F6BEEE9A66B4}" srcOrd="1" destOrd="0" presId="urn:microsoft.com/office/officeart/2005/8/layout/hList2"/>
    <dgm:cxn modelId="{CDC39C0B-547F-4FA1-BA58-CFAFE6DE3E17}" type="presParOf" srcId="{74B9C80D-4797-49E0-AA59-4A232ED5D131}" destId="{C035187A-03A9-4B8F-8792-ED3BDD0A45F5}" srcOrd="2" destOrd="0" presId="urn:microsoft.com/office/officeart/2005/8/layout/hList2"/>
    <dgm:cxn modelId="{20EEA6C4-5F71-4586-8156-48AE5CCB7969}" type="presParOf" srcId="{C035187A-03A9-4B8F-8792-ED3BDD0A45F5}" destId="{EDF6C3C6-27F7-44D1-B361-CF228AEC9C43}" srcOrd="0" destOrd="0" presId="urn:microsoft.com/office/officeart/2005/8/layout/hList2"/>
    <dgm:cxn modelId="{A9471CD7-047E-46BC-9814-BF52A3794CDA}" type="presParOf" srcId="{C035187A-03A9-4B8F-8792-ED3BDD0A45F5}" destId="{792C9D2A-E9E8-44B8-9DAC-8FC48668AC20}" srcOrd="1" destOrd="0" presId="urn:microsoft.com/office/officeart/2005/8/layout/hList2"/>
    <dgm:cxn modelId="{D2A97EA8-DA24-4C70-9DBE-FE4D0D5DA423}" type="presParOf" srcId="{C035187A-03A9-4B8F-8792-ED3BDD0A45F5}" destId="{D64B6F67-5592-49A5-A65A-8D5819E267E2}" srcOrd="2" destOrd="0" presId="urn:microsoft.com/office/officeart/2005/8/layout/h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DF569C-2F7D-461C-BFF8-A7A37A83959F}"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0DC29D11-0618-4BA1-AAE2-565F5FCA5427}">
      <dgm:prSet phldrT="[Text]"/>
      <dgm:spPr/>
      <dgm:t>
        <a:bodyPr/>
        <a:lstStyle/>
        <a:p>
          <a:r>
            <a:rPr lang="en-US" dirty="0" smtClean="0"/>
            <a:t>Pregnancy, Early childhood</a:t>
          </a:r>
          <a:endParaRPr lang="en-US" dirty="0"/>
        </a:p>
      </dgm:t>
    </dgm:pt>
    <dgm:pt modelId="{88CA6BBC-1778-454B-A76D-BB904488B6BF}" type="parTrans" cxnId="{62257895-B3C8-452D-B6DD-91D26F7C8883}">
      <dgm:prSet/>
      <dgm:spPr/>
      <dgm:t>
        <a:bodyPr/>
        <a:lstStyle/>
        <a:p>
          <a:endParaRPr lang="en-US"/>
        </a:p>
      </dgm:t>
    </dgm:pt>
    <dgm:pt modelId="{44297EC0-1E46-43EE-8901-57EB78B65D73}" type="sibTrans" cxnId="{62257895-B3C8-452D-B6DD-91D26F7C8883}">
      <dgm:prSet/>
      <dgm:spPr/>
      <dgm:t>
        <a:bodyPr/>
        <a:lstStyle/>
        <a:p>
          <a:endParaRPr lang="en-US"/>
        </a:p>
      </dgm:t>
    </dgm:pt>
    <dgm:pt modelId="{88489372-BA26-4843-9FA1-6B21D1B45252}">
      <dgm:prSet phldrT="[Text]"/>
      <dgm:spPr/>
      <dgm:t>
        <a:bodyPr/>
        <a:lstStyle/>
        <a:p>
          <a:r>
            <a:rPr lang="en-US" dirty="0" smtClean="0"/>
            <a:t>School age</a:t>
          </a:r>
          <a:endParaRPr lang="en-US" dirty="0"/>
        </a:p>
      </dgm:t>
    </dgm:pt>
    <dgm:pt modelId="{A5E4EA58-B019-4419-BC5B-087BB7387527}" type="parTrans" cxnId="{54D82BAC-2216-405D-9A91-047CEE3D784F}">
      <dgm:prSet/>
      <dgm:spPr/>
      <dgm:t>
        <a:bodyPr/>
        <a:lstStyle/>
        <a:p>
          <a:endParaRPr lang="en-US"/>
        </a:p>
      </dgm:t>
    </dgm:pt>
    <dgm:pt modelId="{93C6F75C-3B4A-4BD2-9664-DA9D93D71FB1}" type="sibTrans" cxnId="{54D82BAC-2216-405D-9A91-047CEE3D784F}">
      <dgm:prSet/>
      <dgm:spPr/>
      <dgm:t>
        <a:bodyPr/>
        <a:lstStyle/>
        <a:p>
          <a:endParaRPr lang="en-US"/>
        </a:p>
      </dgm:t>
    </dgm:pt>
    <dgm:pt modelId="{64738696-A157-4A62-814B-7D94C12F0F6B}">
      <dgm:prSet phldrT="[Text]"/>
      <dgm:spPr/>
      <dgm:t>
        <a:bodyPr/>
        <a:lstStyle/>
        <a:p>
          <a:r>
            <a:rPr lang="en-US" dirty="0" smtClean="0"/>
            <a:t>Youth</a:t>
          </a:r>
          <a:endParaRPr lang="en-US" dirty="0"/>
        </a:p>
      </dgm:t>
    </dgm:pt>
    <dgm:pt modelId="{3E55946C-A96A-4F9A-9EBC-5F7E6FF41F21}" type="parTrans" cxnId="{A9D7C421-07B3-48C3-99E6-3A03F7E6AA4C}">
      <dgm:prSet/>
      <dgm:spPr/>
      <dgm:t>
        <a:bodyPr/>
        <a:lstStyle/>
        <a:p>
          <a:endParaRPr lang="en-US"/>
        </a:p>
      </dgm:t>
    </dgm:pt>
    <dgm:pt modelId="{C1304DA3-8BCE-415F-B39C-3AD669186035}" type="sibTrans" cxnId="{A9D7C421-07B3-48C3-99E6-3A03F7E6AA4C}">
      <dgm:prSet/>
      <dgm:spPr/>
      <dgm:t>
        <a:bodyPr/>
        <a:lstStyle/>
        <a:p>
          <a:endParaRPr lang="en-US"/>
        </a:p>
      </dgm:t>
    </dgm:pt>
    <dgm:pt modelId="{2FCA8BEE-8034-4245-9EEF-4984F21CD208}">
      <dgm:prSet phldrT="[Text]"/>
      <dgm:spPr/>
      <dgm:t>
        <a:bodyPr/>
        <a:lstStyle/>
        <a:p>
          <a:r>
            <a:rPr lang="en-US" dirty="0" smtClean="0"/>
            <a:t>Working age </a:t>
          </a:r>
          <a:endParaRPr lang="en-US" dirty="0"/>
        </a:p>
      </dgm:t>
    </dgm:pt>
    <dgm:pt modelId="{0B857313-D46B-47E7-821A-525982D79962}" type="parTrans" cxnId="{102027F4-AF22-401A-824A-7E89807915F8}">
      <dgm:prSet/>
      <dgm:spPr/>
      <dgm:t>
        <a:bodyPr/>
        <a:lstStyle/>
        <a:p>
          <a:endParaRPr lang="en-US"/>
        </a:p>
      </dgm:t>
    </dgm:pt>
    <dgm:pt modelId="{D404DB34-3D69-46AB-8233-5D9388E7BC10}" type="sibTrans" cxnId="{102027F4-AF22-401A-824A-7E89807915F8}">
      <dgm:prSet/>
      <dgm:spPr/>
      <dgm:t>
        <a:bodyPr/>
        <a:lstStyle/>
        <a:p>
          <a:endParaRPr lang="en-US"/>
        </a:p>
      </dgm:t>
    </dgm:pt>
    <dgm:pt modelId="{684A3ADD-21E2-4A03-BC23-7E1FBBD8E20A}">
      <dgm:prSet phldrT="[Text]"/>
      <dgm:spPr/>
      <dgm:t>
        <a:bodyPr/>
        <a:lstStyle/>
        <a:p>
          <a:r>
            <a:rPr lang="en-US" dirty="0" smtClean="0"/>
            <a:t>Old age</a:t>
          </a:r>
          <a:endParaRPr lang="en-US" dirty="0"/>
        </a:p>
      </dgm:t>
    </dgm:pt>
    <dgm:pt modelId="{70462771-0A41-4672-BD8E-77FD1DD1C912}" type="parTrans" cxnId="{EBEBE771-8FE2-49EE-AF2C-1F516786EF65}">
      <dgm:prSet/>
      <dgm:spPr/>
      <dgm:t>
        <a:bodyPr/>
        <a:lstStyle/>
        <a:p>
          <a:endParaRPr lang="en-US"/>
        </a:p>
      </dgm:t>
    </dgm:pt>
    <dgm:pt modelId="{28B9C7C5-459F-411F-A9D1-F102D0E6F75A}" type="sibTrans" cxnId="{EBEBE771-8FE2-49EE-AF2C-1F516786EF65}">
      <dgm:prSet/>
      <dgm:spPr>
        <a:noFill/>
      </dgm:spPr>
      <dgm:t>
        <a:bodyPr/>
        <a:lstStyle/>
        <a:p>
          <a:endParaRPr lang="en-US"/>
        </a:p>
      </dgm:t>
    </dgm:pt>
    <dgm:pt modelId="{50B74D76-60F3-4610-B596-B8CB3ED623AF}" type="pres">
      <dgm:prSet presAssocID="{F8DF569C-2F7D-461C-BFF8-A7A37A83959F}" presName="cycle" presStyleCnt="0">
        <dgm:presLayoutVars>
          <dgm:dir/>
          <dgm:resizeHandles val="exact"/>
        </dgm:presLayoutVars>
      </dgm:prSet>
      <dgm:spPr/>
      <dgm:t>
        <a:bodyPr/>
        <a:lstStyle/>
        <a:p>
          <a:endParaRPr lang="en-US"/>
        </a:p>
      </dgm:t>
    </dgm:pt>
    <dgm:pt modelId="{6C443841-D05E-40E3-BEAD-23802012E096}" type="pres">
      <dgm:prSet presAssocID="{0DC29D11-0618-4BA1-AAE2-565F5FCA5427}" presName="node" presStyleLbl="node1" presStyleIdx="0" presStyleCnt="5">
        <dgm:presLayoutVars>
          <dgm:bulletEnabled val="1"/>
        </dgm:presLayoutVars>
      </dgm:prSet>
      <dgm:spPr/>
      <dgm:t>
        <a:bodyPr/>
        <a:lstStyle/>
        <a:p>
          <a:endParaRPr lang="en-US"/>
        </a:p>
      </dgm:t>
    </dgm:pt>
    <dgm:pt modelId="{0B347290-4C6B-4F7A-BC59-C8ADAAD7DD1D}" type="pres">
      <dgm:prSet presAssocID="{44297EC0-1E46-43EE-8901-57EB78B65D73}" presName="sibTrans" presStyleLbl="sibTrans2D1" presStyleIdx="0" presStyleCnt="5"/>
      <dgm:spPr/>
      <dgm:t>
        <a:bodyPr/>
        <a:lstStyle/>
        <a:p>
          <a:endParaRPr lang="en-US"/>
        </a:p>
      </dgm:t>
    </dgm:pt>
    <dgm:pt modelId="{AC4FAD6D-27DB-410D-9EBE-C14E04D3B0EA}" type="pres">
      <dgm:prSet presAssocID="{44297EC0-1E46-43EE-8901-57EB78B65D73}" presName="connectorText" presStyleLbl="sibTrans2D1" presStyleIdx="0" presStyleCnt="5"/>
      <dgm:spPr/>
      <dgm:t>
        <a:bodyPr/>
        <a:lstStyle/>
        <a:p>
          <a:endParaRPr lang="en-US"/>
        </a:p>
      </dgm:t>
    </dgm:pt>
    <dgm:pt modelId="{87735E31-F59E-4B48-B154-43E32E211BB0}" type="pres">
      <dgm:prSet presAssocID="{88489372-BA26-4843-9FA1-6B21D1B45252}" presName="node" presStyleLbl="node1" presStyleIdx="1" presStyleCnt="5">
        <dgm:presLayoutVars>
          <dgm:bulletEnabled val="1"/>
        </dgm:presLayoutVars>
      </dgm:prSet>
      <dgm:spPr/>
      <dgm:t>
        <a:bodyPr/>
        <a:lstStyle/>
        <a:p>
          <a:endParaRPr lang="en-US"/>
        </a:p>
      </dgm:t>
    </dgm:pt>
    <dgm:pt modelId="{CD94B81F-5808-4415-A910-AEC6282D5527}" type="pres">
      <dgm:prSet presAssocID="{93C6F75C-3B4A-4BD2-9664-DA9D93D71FB1}" presName="sibTrans" presStyleLbl="sibTrans2D1" presStyleIdx="1" presStyleCnt="5"/>
      <dgm:spPr/>
      <dgm:t>
        <a:bodyPr/>
        <a:lstStyle/>
        <a:p>
          <a:endParaRPr lang="en-US"/>
        </a:p>
      </dgm:t>
    </dgm:pt>
    <dgm:pt modelId="{5982FCA5-B988-4B00-ACBE-EDD4474B68F9}" type="pres">
      <dgm:prSet presAssocID="{93C6F75C-3B4A-4BD2-9664-DA9D93D71FB1}" presName="connectorText" presStyleLbl="sibTrans2D1" presStyleIdx="1" presStyleCnt="5"/>
      <dgm:spPr/>
      <dgm:t>
        <a:bodyPr/>
        <a:lstStyle/>
        <a:p>
          <a:endParaRPr lang="en-US"/>
        </a:p>
      </dgm:t>
    </dgm:pt>
    <dgm:pt modelId="{9617F39B-68F4-4E04-8A10-849B79DB60E4}" type="pres">
      <dgm:prSet presAssocID="{64738696-A157-4A62-814B-7D94C12F0F6B}" presName="node" presStyleLbl="node1" presStyleIdx="2" presStyleCnt="5">
        <dgm:presLayoutVars>
          <dgm:bulletEnabled val="1"/>
        </dgm:presLayoutVars>
      </dgm:prSet>
      <dgm:spPr/>
      <dgm:t>
        <a:bodyPr/>
        <a:lstStyle/>
        <a:p>
          <a:endParaRPr lang="en-US"/>
        </a:p>
      </dgm:t>
    </dgm:pt>
    <dgm:pt modelId="{0F34304F-F3CD-4FB8-B1FE-BBC6BDA95345}" type="pres">
      <dgm:prSet presAssocID="{C1304DA3-8BCE-415F-B39C-3AD669186035}" presName="sibTrans" presStyleLbl="sibTrans2D1" presStyleIdx="2" presStyleCnt="5"/>
      <dgm:spPr/>
      <dgm:t>
        <a:bodyPr/>
        <a:lstStyle/>
        <a:p>
          <a:endParaRPr lang="en-US"/>
        </a:p>
      </dgm:t>
    </dgm:pt>
    <dgm:pt modelId="{E4C5C169-D252-42B1-847E-602D4CDD9140}" type="pres">
      <dgm:prSet presAssocID="{C1304DA3-8BCE-415F-B39C-3AD669186035}" presName="connectorText" presStyleLbl="sibTrans2D1" presStyleIdx="2" presStyleCnt="5"/>
      <dgm:spPr/>
      <dgm:t>
        <a:bodyPr/>
        <a:lstStyle/>
        <a:p>
          <a:endParaRPr lang="en-US"/>
        </a:p>
      </dgm:t>
    </dgm:pt>
    <dgm:pt modelId="{B23F6641-1B08-4EEF-A232-A8AE4DAC0540}" type="pres">
      <dgm:prSet presAssocID="{2FCA8BEE-8034-4245-9EEF-4984F21CD208}" presName="node" presStyleLbl="node1" presStyleIdx="3" presStyleCnt="5">
        <dgm:presLayoutVars>
          <dgm:bulletEnabled val="1"/>
        </dgm:presLayoutVars>
      </dgm:prSet>
      <dgm:spPr/>
      <dgm:t>
        <a:bodyPr/>
        <a:lstStyle/>
        <a:p>
          <a:endParaRPr lang="en-US"/>
        </a:p>
      </dgm:t>
    </dgm:pt>
    <dgm:pt modelId="{53EA82C1-B99A-437A-B6AE-66DCADE2C59B}" type="pres">
      <dgm:prSet presAssocID="{D404DB34-3D69-46AB-8233-5D9388E7BC10}" presName="sibTrans" presStyleLbl="sibTrans2D1" presStyleIdx="3" presStyleCnt="5"/>
      <dgm:spPr/>
      <dgm:t>
        <a:bodyPr/>
        <a:lstStyle/>
        <a:p>
          <a:endParaRPr lang="en-US"/>
        </a:p>
      </dgm:t>
    </dgm:pt>
    <dgm:pt modelId="{07C49387-68F5-42B8-9E79-636AE3FF2B4F}" type="pres">
      <dgm:prSet presAssocID="{D404DB34-3D69-46AB-8233-5D9388E7BC10}" presName="connectorText" presStyleLbl="sibTrans2D1" presStyleIdx="3" presStyleCnt="5"/>
      <dgm:spPr/>
      <dgm:t>
        <a:bodyPr/>
        <a:lstStyle/>
        <a:p>
          <a:endParaRPr lang="en-US"/>
        </a:p>
      </dgm:t>
    </dgm:pt>
    <dgm:pt modelId="{B52316D0-EF7F-4CAA-8D0C-DE5F9A58B687}" type="pres">
      <dgm:prSet presAssocID="{684A3ADD-21E2-4A03-BC23-7E1FBBD8E20A}" presName="node" presStyleLbl="node1" presStyleIdx="4" presStyleCnt="5">
        <dgm:presLayoutVars>
          <dgm:bulletEnabled val="1"/>
        </dgm:presLayoutVars>
      </dgm:prSet>
      <dgm:spPr/>
      <dgm:t>
        <a:bodyPr/>
        <a:lstStyle/>
        <a:p>
          <a:endParaRPr lang="en-US"/>
        </a:p>
      </dgm:t>
    </dgm:pt>
    <dgm:pt modelId="{BC0F74F5-E988-413C-BEF9-A46DE83DAE56}" type="pres">
      <dgm:prSet presAssocID="{28B9C7C5-459F-411F-A9D1-F102D0E6F75A}" presName="sibTrans" presStyleLbl="sibTrans2D1" presStyleIdx="4" presStyleCnt="5"/>
      <dgm:spPr/>
      <dgm:t>
        <a:bodyPr/>
        <a:lstStyle/>
        <a:p>
          <a:endParaRPr lang="en-US"/>
        </a:p>
      </dgm:t>
    </dgm:pt>
    <dgm:pt modelId="{669FBD07-3DA8-4339-B24A-9ECBD9884AB2}" type="pres">
      <dgm:prSet presAssocID="{28B9C7C5-459F-411F-A9D1-F102D0E6F75A}" presName="connectorText" presStyleLbl="sibTrans2D1" presStyleIdx="4" presStyleCnt="5"/>
      <dgm:spPr/>
      <dgm:t>
        <a:bodyPr/>
        <a:lstStyle/>
        <a:p>
          <a:endParaRPr lang="en-US"/>
        </a:p>
      </dgm:t>
    </dgm:pt>
  </dgm:ptLst>
  <dgm:cxnLst>
    <dgm:cxn modelId="{56FBB55F-44C6-48A8-83B9-8A24B3DC0CE1}" type="presOf" srcId="{93C6F75C-3B4A-4BD2-9664-DA9D93D71FB1}" destId="{CD94B81F-5808-4415-A910-AEC6282D5527}" srcOrd="0" destOrd="0" presId="urn:microsoft.com/office/officeart/2005/8/layout/cycle2"/>
    <dgm:cxn modelId="{54D82BAC-2216-405D-9A91-047CEE3D784F}" srcId="{F8DF569C-2F7D-461C-BFF8-A7A37A83959F}" destId="{88489372-BA26-4843-9FA1-6B21D1B45252}" srcOrd="1" destOrd="0" parTransId="{A5E4EA58-B019-4419-BC5B-087BB7387527}" sibTransId="{93C6F75C-3B4A-4BD2-9664-DA9D93D71FB1}"/>
    <dgm:cxn modelId="{ECCD2DAF-FE03-4417-A4CF-8AAC89766961}" type="presOf" srcId="{64738696-A157-4A62-814B-7D94C12F0F6B}" destId="{9617F39B-68F4-4E04-8A10-849B79DB60E4}" srcOrd="0" destOrd="0" presId="urn:microsoft.com/office/officeart/2005/8/layout/cycle2"/>
    <dgm:cxn modelId="{DC1A7049-9CE5-4419-A39C-CF41915E2842}" type="presOf" srcId="{28B9C7C5-459F-411F-A9D1-F102D0E6F75A}" destId="{BC0F74F5-E988-413C-BEF9-A46DE83DAE56}" srcOrd="0" destOrd="0" presId="urn:microsoft.com/office/officeart/2005/8/layout/cycle2"/>
    <dgm:cxn modelId="{62257895-B3C8-452D-B6DD-91D26F7C8883}" srcId="{F8DF569C-2F7D-461C-BFF8-A7A37A83959F}" destId="{0DC29D11-0618-4BA1-AAE2-565F5FCA5427}" srcOrd="0" destOrd="0" parTransId="{88CA6BBC-1778-454B-A76D-BB904488B6BF}" sibTransId="{44297EC0-1E46-43EE-8901-57EB78B65D73}"/>
    <dgm:cxn modelId="{E03123A2-5A66-42D0-8CA2-8578D7CF7CC8}" type="presOf" srcId="{684A3ADD-21E2-4A03-BC23-7E1FBBD8E20A}" destId="{B52316D0-EF7F-4CAA-8D0C-DE5F9A58B687}" srcOrd="0" destOrd="0" presId="urn:microsoft.com/office/officeart/2005/8/layout/cycle2"/>
    <dgm:cxn modelId="{E896DEA0-3704-48D4-A8D2-C02D98E2FF3D}" type="presOf" srcId="{0DC29D11-0618-4BA1-AAE2-565F5FCA5427}" destId="{6C443841-D05E-40E3-BEAD-23802012E096}" srcOrd="0" destOrd="0" presId="urn:microsoft.com/office/officeart/2005/8/layout/cycle2"/>
    <dgm:cxn modelId="{9EBDE26F-71FD-4CD9-92CB-E9A1683D7B94}" type="presOf" srcId="{44297EC0-1E46-43EE-8901-57EB78B65D73}" destId="{AC4FAD6D-27DB-410D-9EBE-C14E04D3B0EA}" srcOrd="1" destOrd="0" presId="urn:microsoft.com/office/officeart/2005/8/layout/cycle2"/>
    <dgm:cxn modelId="{E4AB090A-D27E-40BE-9728-85D82895A510}" type="presOf" srcId="{2FCA8BEE-8034-4245-9EEF-4984F21CD208}" destId="{B23F6641-1B08-4EEF-A232-A8AE4DAC0540}" srcOrd="0" destOrd="0" presId="urn:microsoft.com/office/officeart/2005/8/layout/cycle2"/>
    <dgm:cxn modelId="{9941B650-6833-4166-A913-DA42907B442A}" type="presOf" srcId="{C1304DA3-8BCE-415F-B39C-3AD669186035}" destId="{0F34304F-F3CD-4FB8-B1FE-BBC6BDA95345}" srcOrd="0" destOrd="0" presId="urn:microsoft.com/office/officeart/2005/8/layout/cycle2"/>
    <dgm:cxn modelId="{5299A812-70DA-460C-8E09-5ADAFDC0B8E5}" type="presOf" srcId="{93C6F75C-3B4A-4BD2-9664-DA9D93D71FB1}" destId="{5982FCA5-B988-4B00-ACBE-EDD4474B68F9}" srcOrd="1" destOrd="0" presId="urn:microsoft.com/office/officeart/2005/8/layout/cycle2"/>
    <dgm:cxn modelId="{95A1AE39-2B5D-407C-8349-A9F08CF4E088}" type="presOf" srcId="{88489372-BA26-4843-9FA1-6B21D1B45252}" destId="{87735E31-F59E-4B48-B154-43E32E211BB0}" srcOrd="0" destOrd="0" presId="urn:microsoft.com/office/officeart/2005/8/layout/cycle2"/>
    <dgm:cxn modelId="{91BE060B-8F8E-4190-AC4B-9A80B0D3920A}" type="presOf" srcId="{D404DB34-3D69-46AB-8233-5D9388E7BC10}" destId="{07C49387-68F5-42B8-9E79-636AE3FF2B4F}" srcOrd="1" destOrd="0" presId="urn:microsoft.com/office/officeart/2005/8/layout/cycle2"/>
    <dgm:cxn modelId="{102027F4-AF22-401A-824A-7E89807915F8}" srcId="{F8DF569C-2F7D-461C-BFF8-A7A37A83959F}" destId="{2FCA8BEE-8034-4245-9EEF-4984F21CD208}" srcOrd="3" destOrd="0" parTransId="{0B857313-D46B-47E7-821A-525982D79962}" sibTransId="{D404DB34-3D69-46AB-8233-5D9388E7BC10}"/>
    <dgm:cxn modelId="{07B4A172-B4F9-4947-B01E-230443AE3B48}" type="presOf" srcId="{D404DB34-3D69-46AB-8233-5D9388E7BC10}" destId="{53EA82C1-B99A-437A-B6AE-66DCADE2C59B}" srcOrd="0" destOrd="0" presId="urn:microsoft.com/office/officeart/2005/8/layout/cycle2"/>
    <dgm:cxn modelId="{B31205F0-E0A4-4C56-A739-DEB538D9597A}" type="presOf" srcId="{F8DF569C-2F7D-461C-BFF8-A7A37A83959F}" destId="{50B74D76-60F3-4610-B596-B8CB3ED623AF}" srcOrd="0" destOrd="0" presId="urn:microsoft.com/office/officeart/2005/8/layout/cycle2"/>
    <dgm:cxn modelId="{9AAF6C44-41B0-4EEF-BADF-38D94A26C341}" type="presOf" srcId="{28B9C7C5-459F-411F-A9D1-F102D0E6F75A}" destId="{669FBD07-3DA8-4339-B24A-9ECBD9884AB2}" srcOrd="1" destOrd="0" presId="urn:microsoft.com/office/officeart/2005/8/layout/cycle2"/>
    <dgm:cxn modelId="{A9D7C421-07B3-48C3-99E6-3A03F7E6AA4C}" srcId="{F8DF569C-2F7D-461C-BFF8-A7A37A83959F}" destId="{64738696-A157-4A62-814B-7D94C12F0F6B}" srcOrd="2" destOrd="0" parTransId="{3E55946C-A96A-4F9A-9EBC-5F7E6FF41F21}" sibTransId="{C1304DA3-8BCE-415F-B39C-3AD669186035}"/>
    <dgm:cxn modelId="{F5165432-20A2-48B9-A624-F069274D2455}" type="presOf" srcId="{44297EC0-1E46-43EE-8901-57EB78B65D73}" destId="{0B347290-4C6B-4F7A-BC59-C8ADAAD7DD1D}" srcOrd="0" destOrd="0" presId="urn:microsoft.com/office/officeart/2005/8/layout/cycle2"/>
    <dgm:cxn modelId="{C3D1613C-9B0A-4597-B76F-0562C674F4F3}" type="presOf" srcId="{C1304DA3-8BCE-415F-B39C-3AD669186035}" destId="{E4C5C169-D252-42B1-847E-602D4CDD9140}" srcOrd="1" destOrd="0" presId="urn:microsoft.com/office/officeart/2005/8/layout/cycle2"/>
    <dgm:cxn modelId="{EBEBE771-8FE2-49EE-AF2C-1F516786EF65}" srcId="{F8DF569C-2F7D-461C-BFF8-A7A37A83959F}" destId="{684A3ADD-21E2-4A03-BC23-7E1FBBD8E20A}" srcOrd="4" destOrd="0" parTransId="{70462771-0A41-4672-BD8E-77FD1DD1C912}" sibTransId="{28B9C7C5-459F-411F-A9D1-F102D0E6F75A}"/>
    <dgm:cxn modelId="{4D7B9E84-9148-486F-8429-2B9B90EF34BB}" type="presParOf" srcId="{50B74D76-60F3-4610-B596-B8CB3ED623AF}" destId="{6C443841-D05E-40E3-BEAD-23802012E096}" srcOrd="0" destOrd="0" presId="urn:microsoft.com/office/officeart/2005/8/layout/cycle2"/>
    <dgm:cxn modelId="{605962A2-41D0-4EC6-A140-4E852B680BC9}" type="presParOf" srcId="{50B74D76-60F3-4610-B596-B8CB3ED623AF}" destId="{0B347290-4C6B-4F7A-BC59-C8ADAAD7DD1D}" srcOrd="1" destOrd="0" presId="urn:microsoft.com/office/officeart/2005/8/layout/cycle2"/>
    <dgm:cxn modelId="{D0485E74-DC8F-40E4-A4DE-C6627AA5D906}" type="presParOf" srcId="{0B347290-4C6B-4F7A-BC59-C8ADAAD7DD1D}" destId="{AC4FAD6D-27DB-410D-9EBE-C14E04D3B0EA}" srcOrd="0" destOrd="0" presId="urn:microsoft.com/office/officeart/2005/8/layout/cycle2"/>
    <dgm:cxn modelId="{35C5F184-52B4-45F6-AED6-89FAB4365168}" type="presParOf" srcId="{50B74D76-60F3-4610-B596-B8CB3ED623AF}" destId="{87735E31-F59E-4B48-B154-43E32E211BB0}" srcOrd="2" destOrd="0" presId="urn:microsoft.com/office/officeart/2005/8/layout/cycle2"/>
    <dgm:cxn modelId="{3EEF6DA4-B13E-4BEC-AE2D-D4C1134FAB57}" type="presParOf" srcId="{50B74D76-60F3-4610-B596-B8CB3ED623AF}" destId="{CD94B81F-5808-4415-A910-AEC6282D5527}" srcOrd="3" destOrd="0" presId="urn:microsoft.com/office/officeart/2005/8/layout/cycle2"/>
    <dgm:cxn modelId="{63149196-E5F2-4820-9164-6A2777BA7C45}" type="presParOf" srcId="{CD94B81F-5808-4415-A910-AEC6282D5527}" destId="{5982FCA5-B988-4B00-ACBE-EDD4474B68F9}" srcOrd="0" destOrd="0" presId="urn:microsoft.com/office/officeart/2005/8/layout/cycle2"/>
    <dgm:cxn modelId="{780C6564-2871-4291-90BB-89A180DD589A}" type="presParOf" srcId="{50B74D76-60F3-4610-B596-B8CB3ED623AF}" destId="{9617F39B-68F4-4E04-8A10-849B79DB60E4}" srcOrd="4" destOrd="0" presId="urn:microsoft.com/office/officeart/2005/8/layout/cycle2"/>
    <dgm:cxn modelId="{4BFEEB7A-E86E-437B-A892-3BCE77401CA7}" type="presParOf" srcId="{50B74D76-60F3-4610-B596-B8CB3ED623AF}" destId="{0F34304F-F3CD-4FB8-B1FE-BBC6BDA95345}" srcOrd="5" destOrd="0" presId="urn:microsoft.com/office/officeart/2005/8/layout/cycle2"/>
    <dgm:cxn modelId="{1954BB6B-28AA-481B-A91B-C57E0AF93B56}" type="presParOf" srcId="{0F34304F-F3CD-4FB8-B1FE-BBC6BDA95345}" destId="{E4C5C169-D252-42B1-847E-602D4CDD9140}" srcOrd="0" destOrd="0" presId="urn:microsoft.com/office/officeart/2005/8/layout/cycle2"/>
    <dgm:cxn modelId="{FCD89B99-DDAB-4663-841B-7BCD05E5C5EB}" type="presParOf" srcId="{50B74D76-60F3-4610-B596-B8CB3ED623AF}" destId="{B23F6641-1B08-4EEF-A232-A8AE4DAC0540}" srcOrd="6" destOrd="0" presId="urn:microsoft.com/office/officeart/2005/8/layout/cycle2"/>
    <dgm:cxn modelId="{0BE1A266-FE2F-4F45-9A7F-E04F4E81F61C}" type="presParOf" srcId="{50B74D76-60F3-4610-B596-B8CB3ED623AF}" destId="{53EA82C1-B99A-437A-B6AE-66DCADE2C59B}" srcOrd="7" destOrd="0" presId="urn:microsoft.com/office/officeart/2005/8/layout/cycle2"/>
    <dgm:cxn modelId="{7BD33EDD-43BD-44EB-AEE9-E192FB623845}" type="presParOf" srcId="{53EA82C1-B99A-437A-B6AE-66DCADE2C59B}" destId="{07C49387-68F5-42B8-9E79-636AE3FF2B4F}" srcOrd="0" destOrd="0" presId="urn:microsoft.com/office/officeart/2005/8/layout/cycle2"/>
    <dgm:cxn modelId="{682F12C9-E2A1-4891-A72F-89F11D3A73A2}" type="presParOf" srcId="{50B74D76-60F3-4610-B596-B8CB3ED623AF}" destId="{B52316D0-EF7F-4CAA-8D0C-DE5F9A58B687}" srcOrd="8" destOrd="0" presId="urn:microsoft.com/office/officeart/2005/8/layout/cycle2"/>
    <dgm:cxn modelId="{6B487103-22BE-466B-915D-99BF0D40B3AA}" type="presParOf" srcId="{50B74D76-60F3-4610-B596-B8CB3ED623AF}" destId="{BC0F74F5-E988-413C-BEF9-A46DE83DAE56}" srcOrd="9" destOrd="0" presId="urn:microsoft.com/office/officeart/2005/8/layout/cycle2"/>
    <dgm:cxn modelId="{69EB8F43-0642-425A-A1DE-F3F824E39B63}" type="presParOf" srcId="{BC0F74F5-E988-413C-BEF9-A46DE83DAE56}" destId="{669FBD07-3DA8-4339-B24A-9ECBD9884AB2}"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96F2C7-8D2E-4B31-91B6-D2D4137E9A80}"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F7C1DA27-3EEA-4BA0-9CB2-AFFA5B42BC0B}">
      <dgm:prSet phldrT="[Text]" custT="1"/>
      <dgm:spPr>
        <a:solidFill>
          <a:schemeClr val="accent2"/>
        </a:solidFill>
      </dgm:spPr>
      <dgm:t>
        <a:bodyPr/>
        <a:lstStyle/>
        <a:p>
          <a:pPr algn="ctr"/>
          <a:r>
            <a:rPr lang="en-US" sz="1800" dirty="0" smtClean="0"/>
            <a:t>Goal: Building the “nuts and bolts” sub-systems to provide one or more 3P functions </a:t>
          </a:r>
          <a:endParaRPr lang="en-US" sz="1800" dirty="0"/>
        </a:p>
      </dgm:t>
    </dgm:pt>
    <dgm:pt modelId="{B7F032D7-6806-44A3-ACE1-5C343CF01006}" type="parTrans" cxnId="{27023AE4-84B5-4A6D-A15F-A78B9AC49D12}">
      <dgm:prSet/>
      <dgm:spPr/>
      <dgm:t>
        <a:bodyPr/>
        <a:lstStyle/>
        <a:p>
          <a:endParaRPr lang="en-US"/>
        </a:p>
      </dgm:t>
    </dgm:pt>
    <dgm:pt modelId="{EF01A3B5-7CFF-44DE-8ED8-4DD5ADD3C3A9}" type="sibTrans" cxnId="{27023AE4-84B5-4A6D-A15F-A78B9AC49D12}">
      <dgm:prSet/>
      <dgm:spPr/>
      <dgm:t>
        <a:bodyPr/>
        <a:lstStyle/>
        <a:p>
          <a:endParaRPr lang="en-US"/>
        </a:p>
      </dgm:t>
    </dgm:pt>
    <dgm:pt modelId="{E2CA7AB0-4029-44D1-89FE-36A8D11D6CC9}">
      <dgm:prSet phldrT="[Text]" custT="1"/>
      <dgm:spPr>
        <a:ln>
          <a:solidFill>
            <a:schemeClr val="accent2"/>
          </a:solidFill>
        </a:ln>
      </dgm:spPr>
      <dgm:t>
        <a:bodyPr/>
        <a:lstStyle/>
        <a:p>
          <a:pPr algn="ctr"/>
          <a:r>
            <a:rPr lang="en-US" sz="1600" b="1" dirty="0" smtClean="0"/>
            <a:t>Low capacity contexts</a:t>
          </a:r>
        </a:p>
        <a:p>
          <a:pPr algn="l"/>
          <a:r>
            <a:rPr lang="en-US" sz="1400" dirty="0" smtClean="0"/>
            <a:t>Few or no functional formal 3P programs</a:t>
          </a:r>
          <a:endParaRPr lang="en-US" sz="1400" dirty="0"/>
        </a:p>
      </dgm:t>
    </dgm:pt>
    <dgm:pt modelId="{BCEDD009-38B2-438B-A122-470B9A99A1DF}" type="parTrans" cxnId="{BB7E64CE-C07B-4C00-84DC-1E447E0A56D3}">
      <dgm:prSet/>
      <dgm:spPr>
        <a:ln>
          <a:solidFill>
            <a:schemeClr val="accent2"/>
          </a:solidFill>
        </a:ln>
      </dgm:spPr>
      <dgm:t>
        <a:bodyPr/>
        <a:lstStyle/>
        <a:p>
          <a:endParaRPr lang="en-US"/>
        </a:p>
      </dgm:t>
    </dgm:pt>
    <dgm:pt modelId="{BD8C08A2-059A-43CF-AF99-F4CD7DE79E77}" type="sibTrans" cxnId="{BB7E64CE-C07B-4C00-84DC-1E447E0A56D3}">
      <dgm:prSet/>
      <dgm:spPr/>
      <dgm:t>
        <a:bodyPr/>
        <a:lstStyle/>
        <a:p>
          <a:endParaRPr lang="en-US"/>
        </a:p>
      </dgm:t>
    </dgm:pt>
    <dgm:pt modelId="{1D4D80D7-5BF8-4189-B168-85E591F7EAD7}" type="pres">
      <dgm:prSet presAssocID="{0296F2C7-8D2E-4B31-91B6-D2D4137E9A80}" presName="diagram" presStyleCnt="0">
        <dgm:presLayoutVars>
          <dgm:chPref val="1"/>
          <dgm:dir/>
          <dgm:animOne val="branch"/>
          <dgm:animLvl val="lvl"/>
          <dgm:resizeHandles/>
        </dgm:presLayoutVars>
      </dgm:prSet>
      <dgm:spPr/>
      <dgm:t>
        <a:bodyPr/>
        <a:lstStyle/>
        <a:p>
          <a:endParaRPr lang="en-US"/>
        </a:p>
      </dgm:t>
    </dgm:pt>
    <dgm:pt modelId="{0B5645E3-0967-461D-AACC-549FD2708DEA}" type="pres">
      <dgm:prSet presAssocID="{F7C1DA27-3EEA-4BA0-9CB2-AFFA5B42BC0B}" presName="root" presStyleCnt="0"/>
      <dgm:spPr/>
    </dgm:pt>
    <dgm:pt modelId="{162E3CED-88E0-4661-9E67-C2B0656218C0}" type="pres">
      <dgm:prSet presAssocID="{F7C1DA27-3EEA-4BA0-9CB2-AFFA5B42BC0B}" presName="rootComposite" presStyleCnt="0"/>
      <dgm:spPr/>
    </dgm:pt>
    <dgm:pt modelId="{4A933BA1-7A6B-47AD-A320-38406CEDD9B0}" type="pres">
      <dgm:prSet presAssocID="{F7C1DA27-3EEA-4BA0-9CB2-AFFA5B42BC0B}" presName="rootText" presStyleLbl="node1" presStyleIdx="0" presStyleCnt="1" custScaleY="154328" custLinFactY="30209" custLinFactNeighborX="-49" custLinFactNeighborY="100000"/>
      <dgm:spPr/>
      <dgm:t>
        <a:bodyPr/>
        <a:lstStyle/>
        <a:p>
          <a:endParaRPr lang="en-US"/>
        </a:p>
      </dgm:t>
    </dgm:pt>
    <dgm:pt modelId="{EA7440F1-2E4D-4949-A5D0-4BA83E2818EE}" type="pres">
      <dgm:prSet presAssocID="{F7C1DA27-3EEA-4BA0-9CB2-AFFA5B42BC0B}" presName="rootConnector" presStyleLbl="node1" presStyleIdx="0" presStyleCnt="1"/>
      <dgm:spPr/>
      <dgm:t>
        <a:bodyPr/>
        <a:lstStyle/>
        <a:p>
          <a:endParaRPr lang="en-US"/>
        </a:p>
      </dgm:t>
    </dgm:pt>
    <dgm:pt modelId="{BFA90C44-0B70-4CC5-9689-8CF400EF7D73}" type="pres">
      <dgm:prSet presAssocID="{F7C1DA27-3EEA-4BA0-9CB2-AFFA5B42BC0B}" presName="childShape" presStyleCnt="0"/>
      <dgm:spPr/>
    </dgm:pt>
    <dgm:pt modelId="{AE0E6ECC-5945-4A0A-B598-A3614A44C48E}" type="pres">
      <dgm:prSet presAssocID="{BCEDD009-38B2-438B-A122-470B9A99A1DF}" presName="Name13" presStyleLbl="parChTrans1D2" presStyleIdx="0" presStyleCnt="1"/>
      <dgm:spPr/>
      <dgm:t>
        <a:bodyPr/>
        <a:lstStyle/>
        <a:p>
          <a:endParaRPr lang="en-US"/>
        </a:p>
      </dgm:t>
    </dgm:pt>
    <dgm:pt modelId="{20BF13D7-037A-4886-BCC8-00FD7812382E}" type="pres">
      <dgm:prSet presAssocID="{E2CA7AB0-4029-44D1-89FE-36A8D11D6CC9}" presName="childText" presStyleLbl="bgAcc1" presStyleIdx="0" presStyleCnt="1" custScaleY="119589" custLinFactY="-80016" custLinFactNeighborX="-15436" custLinFactNeighborY="-100000">
        <dgm:presLayoutVars>
          <dgm:bulletEnabled val="1"/>
        </dgm:presLayoutVars>
      </dgm:prSet>
      <dgm:spPr/>
      <dgm:t>
        <a:bodyPr/>
        <a:lstStyle/>
        <a:p>
          <a:endParaRPr lang="en-US"/>
        </a:p>
      </dgm:t>
    </dgm:pt>
  </dgm:ptLst>
  <dgm:cxnLst>
    <dgm:cxn modelId="{27023AE4-84B5-4A6D-A15F-A78B9AC49D12}" srcId="{0296F2C7-8D2E-4B31-91B6-D2D4137E9A80}" destId="{F7C1DA27-3EEA-4BA0-9CB2-AFFA5B42BC0B}" srcOrd="0" destOrd="0" parTransId="{B7F032D7-6806-44A3-ACE1-5C343CF01006}" sibTransId="{EF01A3B5-7CFF-44DE-8ED8-4DD5ADD3C3A9}"/>
    <dgm:cxn modelId="{7BC62359-9B76-4234-A77A-689E3D880D54}" type="presOf" srcId="{BCEDD009-38B2-438B-A122-470B9A99A1DF}" destId="{AE0E6ECC-5945-4A0A-B598-A3614A44C48E}" srcOrd="0" destOrd="0" presId="urn:microsoft.com/office/officeart/2005/8/layout/hierarchy3"/>
    <dgm:cxn modelId="{3187CE48-0D9E-4565-8C46-A77F6F112CD7}" type="presOf" srcId="{F7C1DA27-3EEA-4BA0-9CB2-AFFA5B42BC0B}" destId="{EA7440F1-2E4D-4949-A5D0-4BA83E2818EE}" srcOrd="1" destOrd="0" presId="urn:microsoft.com/office/officeart/2005/8/layout/hierarchy3"/>
    <dgm:cxn modelId="{80D66CC0-59FA-48AC-A0EB-DDC334A4B132}" type="presOf" srcId="{0296F2C7-8D2E-4B31-91B6-D2D4137E9A80}" destId="{1D4D80D7-5BF8-4189-B168-85E591F7EAD7}" srcOrd="0" destOrd="0" presId="urn:microsoft.com/office/officeart/2005/8/layout/hierarchy3"/>
    <dgm:cxn modelId="{862147D1-54AA-4649-A25E-7B6F96522A6B}" type="presOf" srcId="{E2CA7AB0-4029-44D1-89FE-36A8D11D6CC9}" destId="{20BF13D7-037A-4886-BCC8-00FD7812382E}" srcOrd="0" destOrd="0" presId="urn:microsoft.com/office/officeart/2005/8/layout/hierarchy3"/>
    <dgm:cxn modelId="{BB7E64CE-C07B-4C00-84DC-1E447E0A56D3}" srcId="{F7C1DA27-3EEA-4BA0-9CB2-AFFA5B42BC0B}" destId="{E2CA7AB0-4029-44D1-89FE-36A8D11D6CC9}" srcOrd="0" destOrd="0" parTransId="{BCEDD009-38B2-438B-A122-470B9A99A1DF}" sibTransId="{BD8C08A2-059A-43CF-AF99-F4CD7DE79E77}"/>
    <dgm:cxn modelId="{BED982E7-00FC-48B3-B047-877E0567351C}" type="presOf" srcId="{F7C1DA27-3EEA-4BA0-9CB2-AFFA5B42BC0B}" destId="{4A933BA1-7A6B-47AD-A320-38406CEDD9B0}" srcOrd="0" destOrd="0" presId="urn:microsoft.com/office/officeart/2005/8/layout/hierarchy3"/>
    <dgm:cxn modelId="{F177FA27-F7DF-49AA-ADC9-E00C9D2CA2B7}" type="presParOf" srcId="{1D4D80D7-5BF8-4189-B168-85E591F7EAD7}" destId="{0B5645E3-0967-461D-AACC-549FD2708DEA}" srcOrd="0" destOrd="0" presId="urn:microsoft.com/office/officeart/2005/8/layout/hierarchy3"/>
    <dgm:cxn modelId="{6E984B1B-8DC4-4688-9854-31C340724F6F}" type="presParOf" srcId="{0B5645E3-0967-461D-AACC-549FD2708DEA}" destId="{162E3CED-88E0-4661-9E67-C2B0656218C0}" srcOrd="0" destOrd="0" presId="urn:microsoft.com/office/officeart/2005/8/layout/hierarchy3"/>
    <dgm:cxn modelId="{865E46B3-F63E-4E52-B741-676E7A8D5CFA}" type="presParOf" srcId="{162E3CED-88E0-4661-9E67-C2B0656218C0}" destId="{4A933BA1-7A6B-47AD-A320-38406CEDD9B0}" srcOrd="0" destOrd="0" presId="urn:microsoft.com/office/officeart/2005/8/layout/hierarchy3"/>
    <dgm:cxn modelId="{F6314217-9EBC-446C-991D-D1717DDA913D}" type="presParOf" srcId="{162E3CED-88E0-4661-9E67-C2B0656218C0}" destId="{EA7440F1-2E4D-4949-A5D0-4BA83E2818EE}" srcOrd="1" destOrd="0" presId="urn:microsoft.com/office/officeart/2005/8/layout/hierarchy3"/>
    <dgm:cxn modelId="{19010A7F-1CD3-4DDA-B743-CBEB65D2228C}" type="presParOf" srcId="{0B5645E3-0967-461D-AACC-549FD2708DEA}" destId="{BFA90C44-0B70-4CC5-9689-8CF400EF7D73}" srcOrd="1" destOrd="0" presId="urn:microsoft.com/office/officeart/2005/8/layout/hierarchy3"/>
    <dgm:cxn modelId="{E05DB4DF-2B1C-47A4-81BE-490FD540F772}" type="presParOf" srcId="{BFA90C44-0B70-4CC5-9689-8CF400EF7D73}" destId="{AE0E6ECC-5945-4A0A-B598-A3614A44C48E}" srcOrd="0" destOrd="0" presId="urn:microsoft.com/office/officeart/2005/8/layout/hierarchy3"/>
    <dgm:cxn modelId="{0CEAF7F2-5D2D-4B3D-A4BE-2FF9F711856C}" type="presParOf" srcId="{BFA90C44-0B70-4CC5-9689-8CF400EF7D73}" destId="{20BF13D7-037A-4886-BCC8-00FD7812382E}"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39D730-2DA2-4EFC-BEAC-C9377949059E}"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6603B750-5644-4270-ACAD-88AE161DD116}">
      <dgm:prSet phldrT="[Text]" custT="1"/>
      <dgm:spPr>
        <a:solidFill>
          <a:schemeClr val="accent4"/>
        </a:solidFill>
      </dgm:spPr>
      <dgm:t>
        <a:bodyPr/>
        <a:lstStyle/>
        <a:p>
          <a:pPr algn="ctr"/>
          <a:r>
            <a:rPr lang="en-US" sz="1800" dirty="0" smtClean="0"/>
            <a:t>Goal: Policy coordination to ensure efficiency, equity and incentive compatibility</a:t>
          </a:r>
          <a:endParaRPr lang="en-US" sz="1800" dirty="0"/>
        </a:p>
      </dgm:t>
    </dgm:pt>
    <dgm:pt modelId="{890B9803-52DB-4DB9-B7DC-AD4494F6F000}" type="parTrans" cxnId="{6AD5498B-4D2E-46B3-A708-4FEB81C016BF}">
      <dgm:prSet/>
      <dgm:spPr/>
      <dgm:t>
        <a:bodyPr/>
        <a:lstStyle/>
        <a:p>
          <a:endParaRPr lang="en-US"/>
        </a:p>
      </dgm:t>
    </dgm:pt>
    <dgm:pt modelId="{097026B4-F7EF-4F5D-8E2B-6476A7F7BBF8}" type="sibTrans" cxnId="{6AD5498B-4D2E-46B3-A708-4FEB81C016BF}">
      <dgm:prSet/>
      <dgm:spPr/>
      <dgm:t>
        <a:bodyPr/>
        <a:lstStyle/>
        <a:p>
          <a:endParaRPr lang="en-US"/>
        </a:p>
      </dgm:t>
    </dgm:pt>
    <dgm:pt modelId="{4E62173D-35C7-4AFB-87F5-205D9876167D}">
      <dgm:prSet phldrT="[Text]" custT="1"/>
      <dgm:spPr>
        <a:ln>
          <a:solidFill>
            <a:srgbClr val="B381D9"/>
          </a:solidFill>
        </a:ln>
      </dgm:spPr>
      <dgm:t>
        <a:bodyPr/>
        <a:lstStyle/>
        <a:p>
          <a:pPr algn="ctr"/>
          <a:r>
            <a:rPr lang="en-US" sz="1600" b="1" dirty="0" smtClean="0"/>
            <a:t>Better capacity contexts</a:t>
          </a:r>
        </a:p>
        <a:p>
          <a:pPr algn="l"/>
          <a:r>
            <a:rPr lang="en-US" sz="1400" dirty="0" smtClean="0"/>
            <a:t>Well-functioning programs with aligned incentives and clear institutional roles </a:t>
          </a:r>
        </a:p>
      </dgm:t>
    </dgm:pt>
    <dgm:pt modelId="{39D826ED-3ED6-4A7B-BD71-C1A93FE8204A}" type="parTrans" cxnId="{065A623F-00E4-458E-A0A2-BBBD111FE820}">
      <dgm:prSet/>
      <dgm:spPr>
        <a:ln>
          <a:solidFill>
            <a:srgbClr val="B381D9"/>
          </a:solidFill>
        </a:ln>
      </dgm:spPr>
      <dgm:t>
        <a:bodyPr/>
        <a:lstStyle/>
        <a:p>
          <a:endParaRPr lang="en-US"/>
        </a:p>
      </dgm:t>
    </dgm:pt>
    <dgm:pt modelId="{79C66CC7-DAF9-4C15-9B90-5EF2023FBA02}" type="sibTrans" cxnId="{065A623F-00E4-458E-A0A2-BBBD111FE820}">
      <dgm:prSet/>
      <dgm:spPr/>
      <dgm:t>
        <a:bodyPr/>
        <a:lstStyle/>
        <a:p>
          <a:endParaRPr lang="en-US"/>
        </a:p>
      </dgm:t>
    </dgm:pt>
    <dgm:pt modelId="{00948247-6177-454A-81B3-8CD46F35A9B8}" type="pres">
      <dgm:prSet presAssocID="{4039D730-2DA2-4EFC-BEAC-C9377949059E}" presName="diagram" presStyleCnt="0">
        <dgm:presLayoutVars>
          <dgm:chPref val="1"/>
          <dgm:dir/>
          <dgm:animOne val="branch"/>
          <dgm:animLvl val="lvl"/>
          <dgm:resizeHandles/>
        </dgm:presLayoutVars>
      </dgm:prSet>
      <dgm:spPr/>
      <dgm:t>
        <a:bodyPr/>
        <a:lstStyle/>
        <a:p>
          <a:endParaRPr lang="en-US"/>
        </a:p>
      </dgm:t>
    </dgm:pt>
    <dgm:pt modelId="{75063E71-D2CA-465F-8955-CC04FC705324}" type="pres">
      <dgm:prSet presAssocID="{6603B750-5644-4270-ACAD-88AE161DD116}" presName="root" presStyleCnt="0"/>
      <dgm:spPr/>
    </dgm:pt>
    <dgm:pt modelId="{6721D1E1-2C0D-4DB0-BEBF-24F887836F5D}" type="pres">
      <dgm:prSet presAssocID="{6603B750-5644-4270-ACAD-88AE161DD116}" presName="rootComposite" presStyleCnt="0"/>
      <dgm:spPr/>
    </dgm:pt>
    <dgm:pt modelId="{8DF546D3-615A-4B9A-9577-F7D94041B130}" type="pres">
      <dgm:prSet presAssocID="{6603B750-5644-4270-ACAD-88AE161DD116}" presName="rootText" presStyleLbl="node1" presStyleIdx="0" presStyleCnt="1" custScaleX="126545" custScaleY="240080" custLinFactY="100000" custLinFactNeighborX="10213" custLinFactNeighborY="103616"/>
      <dgm:spPr/>
      <dgm:t>
        <a:bodyPr/>
        <a:lstStyle/>
        <a:p>
          <a:endParaRPr lang="en-US"/>
        </a:p>
      </dgm:t>
    </dgm:pt>
    <dgm:pt modelId="{1D21B901-EE45-45D9-B368-16E6BCDB56A4}" type="pres">
      <dgm:prSet presAssocID="{6603B750-5644-4270-ACAD-88AE161DD116}" presName="rootConnector" presStyleLbl="node1" presStyleIdx="0" presStyleCnt="1"/>
      <dgm:spPr/>
      <dgm:t>
        <a:bodyPr/>
        <a:lstStyle/>
        <a:p>
          <a:endParaRPr lang="en-US"/>
        </a:p>
      </dgm:t>
    </dgm:pt>
    <dgm:pt modelId="{A22205EE-11CF-4AC6-9DEB-ED755B1D9D73}" type="pres">
      <dgm:prSet presAssocID="{6603B750-5644-4270-ACAD-88AE161DD116}" presName="childShape" presStyleCnt="0"/>
      <dgm:spPr/>
    </dgm:pt>
    <dgm:pt modelId="{365FFEC4-6D30-4724-8E32-2F2CE70875F5}" type="pres">
      <dgm:prSet presAssocID="{39D826ED-3ED6-4A7B-BD71-C1A93FE8204A}" presName="Name13" presStyleLbl="parChTrans1D2" presStyleIdx="0" presStyleCnt="1"/>
      <dgm:spPr/>
      <dgm:t>
        <a:bodyPr/>
        <a:lstStyle/>
        <a:p>
          <a:endParaRPr lang="en-US"/>
        </a:p>
      </dgm:t>
    </dgm:pt>
    <dgm:pt modelId="{9EFEBD37-A6E6-42BD-8DDF-CB7C09A1909C}" type="pres">
      <dgm:prSet presAssocID="{4E62173D-35C7-4AFB-87F5-205D9876167D}" presName="childText" presStyleLbl="bgAcc1" presStyleIdx="0" presStyleCnt="1" custScaleX="141642" custScaleY="193542" custLinFactY="-100000" custLinFactNeighborX="-18870" custLinFactNeighborY="-175562">
        <dgm:presLayoutVars>
          <dgm:bulletEnabled val="1"/>
        </dgm:presLayoutVars>
      </dgm:prSet>
      <dgm:spPr/>
      <dgm:t>
        <a:bodyPr/>
        <a:lstStyle/>
        <a:p>
          <a:endParaRPr lang="en-US"/>
        </a:p>
      </dgm:t>
    </dgm:pt>
  </dgm:ptLst>
  <dgm:cxnLst>
    <dgm:cxn modelId="{689C773A-7781-4AF9-991D-D12118FC8A24}" type="presOf" srcId="{6603B750-5644-4270-ACAD-88AE161DD116}" destId="{1D21B901-EE45-45D9-B368-16E6BCDB56A4}" srcOrd="1" destOrd="0" presId="urn:microsoft.com/office/officeart/2005/8/layout/hierarchy3"/>
    <dgm:cxn modelId="{6AD5498B-4D2E-46B3-A708-4FEB81C016BF}" srcId="{4039D730-2DA2-4EFC-BEAC-C9377949059E}" destId="{6603B750-5644-4270-ACAD-88AE161DD116}" srcOrd="0" destOrd="0" parTransId="{890B9803-52DB-4DB9-B7DC-AD4494F6F000}" sibTransId="{097026B4-F7EF-4F5D-8E2B-6476A7F7BBF8}"/>
    <dgm:cxn modelId="{3114B08F-6E84-4C0D-9B4D-F7BED7654AAC}" type="presOf" srcId="{4E62173D-35C7-4AFB-87F5-205D9876167D}" destId="{9EFEBD37-A6E6-42BD-8DDF-CB7C09A1909C}" srcOrd="0" destOrd="0" presId="urn:microsoft.com/office/officeart/2005/8/layout/hierarchy3"/>
    <dgm:cxn modelId="{9C23D2AB-DCC5-49A2-8CF1-E49F338A65A3}" type="presOf" srcId="{6603B750-5644-4270-ACAD-88AE161DD116}" destId="{8DF546D3-615A-4B9A-9577-F7D94041B130}" srcOrd="0" destOrd="0" presId="urn:microsoft.com/office/officeart/2005/8/layout/hierarchy3"/>
    <dgm:cxn modelId="{28E711A5-4B2C-4875-95B5-E1C013EB8FBA}" type="presOf" srcId="{39D826ED-3ED6-4A7B-BD71-C1A93FE8204A}" destId="{365FFEC4-6D30-4724-8E32-2F2CE70875F5}" srcOrd="0" destOrd="0" presId="urn:microsoft.com/office/officeart/2005/8/layout/hierarchy3"/>
    <dgm:cxn modelId="{065A623F-00E4-458E-A0A2-BBBD111FE820}" srcId="{6603B750-5644-4270-ACAD-88AE161DD116}" destId="{4E62173D-35C7-4AFB-87F5-205D9876167D}" srcOrd="0" destOrd="0" parTransId="{39D826ED-3ED6-4A7B-BD71-C1A93FE8204A}" sibTransId="{79C66CC7-DAF9-4C15-9B90-5EF2023FBA02}"/>
    <dgm:cxn modelId="{697D3E27-6098-47B3-AA5A-91BFFD1CE5F7}" type="presOf" srcId="{4039D730-2DA2-4EFC-BEAC-C9377949059E}" destId="{00948247-6177-454A-81B3-8CD46F35A9B8}" srcOrd="0" destOrd="0" presId="urn:microsoft.com/office/officeart/2005/8/layout/hierarchy3"/>
    <dgm:cxn modelId="{1B5E874C-F7DF-42F1-B58E-65866B34BFDC}" type="presParOf" srcId="{00948247-6177-454A-81B3-8CD46F35A9B8}" destId="{75063E71-D2CA-465F-8955-CC04FC705324}" srcOrd="0" destOrd="0" presId="urn:microsoft.com/office/officeart/2005/8/layout/hierarchy3"/>
    <dgm:cxn modelId="{1BB85F99-66C7-4780-B9A4-BBC60E5035A4}" type="presParOf" srcId="{75063E71-D2CA-465F-8955-CC04FC705324}" destId="{6721D1E1-2C0D-4DB0-BEBF-24F887836F5D}" srcOrd="0" destOrd="0" presId="urn:microsoft.com/office/officeart/2005/8/layout/hierarchy3"/>
    <dgm:cxn modelId="{05661075-5B30-4239-A4AD-6B0F4D31DF00}" type="presParOf" srcId="{6721D1E1-2C0D-4DB0-BEBF-24F887836F5D}" destId="{8DF546D3-615A-4B9A-9577-F7D94041B130}" srcOrd="0" destOrd="0" presId="urn:microsoft.com/office/officeart/2005/8/layout/hierarchy3"/>
    <dgm:cxn modelId="{434A23CD-C678-4960-BE88-596E79B9F4CA}" type="presParOf" srcId="{6721D1E1-2C0D-4DB0-BEBF-24F887836F5D}" destId="{1D21B901-EE45-45D9-B368-16E6BCDB56A4}" srcOrd="1" destOrd="0" presId="urn:microsoft.com/office/officeart/2005/8/layout/hierarchy3"/>
    <dgm:cxn modelId="{F39F81E8-88B8-4FC6-B74E-0DE5F94CB3C1}" type="presParOf" srcId="{75063E71-D2CA-465F-8955-CC04FC705324}" destId="{A22205EE-11CF-4AC6-9DEB-ED755B1D9D73}" srcOrd="1" destOrd="0" presId="urn:microsoft.com/office/officeart/2005/8/layout/hierarchy3"/>
    <dgm:cxn modelId="{0501F498-9834-4128-B5EC-9D3B30B5CA2C}" type="presParOf" srcId="{A22205EE-11CF-4AC6-9DEB-ED755B1D9D73}" destId="{365FFEC4-6D30-4724-8E32-2F2CE70875F5}" srcOrd="0" destOrd="0" presId="urn:microsoft.com/office/officeart/2005/8/layout/hierarchy3"/>
    <dgm:cxn modelId="{2CEC5A3B-40A5-487C-94D5-16B2108D8774}" type="presParOf" srcId="{A22205EE-11CF-4AC6-9DEB-ED755B1D9D73}" destId="{9EFEBD37-A6E6-42BD-8DDF-CB7C09A1909C}" srcOrd="1" destOrd="0" presId="urn:microsoft.com/office/officeart/2005/8/layout/hierarchy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DA1C6A-0389-4335-9336-9DF1E9A7E61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6B9784F9-6D6E-4C1D-B08F-4702B8076259}">
      <dgm:prSet phldrT="[Text]"/>
      <dgm:spPr>
        <a:solidFill>
          <a:schemeClr val="accent1"/>
        </a:solidFill>
      </dgm:spPr>
      <dgm:t>
        <a:bodyPr/>
        <a:lstStyle/>
        <a:p>
          <a:pPr algn="ctr"/>
          <a:r>
            <a:rPr lang="en-US" dirty="0" smtClean="0"/>
            <a:t>Goal: Improving efficiency and efficacy of each program, improving  coordination across programs</a:t>
          </a:r>
          <a:endParaRPr lang="en-US" dirty="0"/>
        </a:p>
      </dgm:t>
    </dgm:pt>
    <dgm:pt modelId="{4BBB9F76-DA8D-424A-A1FC-56D2475F9BC9}" type="parTrans" cxnId="{36B74ECF-D263-42D2-9B60-50D4A16529EB}">
      <dgm:prSet/>
      <dgm:spPr/>
      <dgm:t>
        <a:bodyPr/>
        <a:lstStyle/>
        <a:p>
          <a:endParaRPr lang="en-US"/>
        </a:p>
      </dgm:t>
    </dgm:pt>
    <dgm:pt modelId="{6EFA853C-D244-4810-BA4A-4DFB7B5F56DC}" type="sibTrans" cxnId="{36B74ECF-D263-42D2-9B60-50D4A16529EB}">
      <dgm:prSet/>
      <dgm:spPr/>
      <dgm:t>
        <a:bodyPr/>
        <a:lstStyle/>
        <a:p>
          <a:endParaRPr lang="en-US"/>
        </a:p>
      </dgm:t>
    </dgm:pt>
    <dgm:pt modelId="{B11FE0D5-CFB2-4DA1-9AAF-A5BE2C3EA4AA}">
      <dgm:prSet phldrT="[Text]" custT="1"/>
      <dgm:spPr>
        <a:ln>
          <a:solidFill>
            <a:schemeClr val="accent1"/>
          </a:solidFill>
        </a:ln>
      </dgm:spPr>
      <dgm:t>
        <a:bodyPr/>
        <a:lstStyle/>
        <a:p>
          <a:pPr algn="ctr"/>
          <a:r>
            <a:rPr lang="en-US" sz="1600" b="1" dirty="0" smtClean="0"/>
            <a:t>Emerging capacity contexts</a:t>
          </a:r>
        </a:p>
        <a:p>
          <a:pPr algn="l"/>
          <a:r>
            <a:rPr lang="en-US" sz="1400" dirty="0" smtClean="0"/>
            <a:t>Existing systems often fragmented, with limited capacity to coordinate</a:t>
          </a:r>
          <a:endParaRPr lang="en-US" sz="1400" dirty="0"/>
        </a:p>
      </dgm:t>
    </dgm:pt>
    <dgm:pt modelId="{2743BE04-8D25-4398-AAE0-1DCE80C7F1CB}" type="parTrans" cxnId="{DC328B8B-098A-4724-BEA3-A90293C6C335}">
      <dgm:prSet/>
      <dgm:spPr>
        <a:ln>
          <a:noFill/>
        </a:ln>
      </dgm:spPr>
      <dgm:t>
        <a:bodyPr/>
        <a:lstStyle/>
        <a:p>
          <a:endParaRPr lang="en-US"/>
        </a:p>
      </dgm:t>
    </dgm:pt>
    <dgm:pt modelId="{230283ED-EA02-4E12-AA70-C42733CD467F}" type="sibTrans" cxnId="{DC328B8B-098A-4724-BEA3-A90293C6C335}">
      <dgm:prSet/>
      <dgm:spPr/>
      <dgm:t>
        <a:bodyPr/>
        <a:lstStyle/>
        <a:p>
          <a:endParaRPr lang="en-US"/>
        </a:p>
      </dgm:t>
    </dgm:pt>
    <dgm:pt modelId="{93EA00E3-225E-4F44-BB37-C4B773CC130D}" type="pres">
      <dgm:prSet presAssocID="{C9DA1C6A-0389-4335-9336-9DF1E9A7E61F}" presName="diagram" presStyleCnt="0">
        <dgm:presLayoutVars>
          <dgm:chPref val="1"/>
          <dgm:dir/>
          <dgm:animOne val="branch"/>
          <dgm:animLvl val="lvl"/>
          <dgm:resizeHandles/>
        </dgm:presLayoutVars>
      </dgm:prSet>
      <dgm:spPr/>
      <dgm:t>
        <a:bodyPr/>
        <a:lstStyle/>
        <a:p>
          <a:endParaRPr lang="en-US"/>
        </a:p>
      </dgm:t>
    </dgm:pt>
    <dgm:pt modelId="{524BACC1-86CD-43A7-9FB1-6E83AA85AABD}" type="pres">
      <dgm:prSet presAssocID="{6B9784F9-6D6E-4C1D-B08F-4702B8076259}" presName="root" presStyleCnt="0"/>
      <dgm:spPr/>
    </dgm:pt>
    <dgm:pt modelId="{A300603F-F2D8-4B40-B80A-C467286E4C22}" type="pres">
      <dgm:prSet presAssocID="{6B9784F9-6D6E-4C1D-B08F-4702B8076259}" presName="rootComposite" presStyleCnt="0"/>
      <dgm:spPr/>
    </dgm:pt>
    <dgm:pt modelId="{79C9167D-100B-47E4-B653-8AEC7ED93E57}" type="pres">
      <dgm:prSet presAssocID="{6B9784F9-6D6E-4C1D-B08F-4702B8076259}" presName="rootText" presStyleLbl="node1" presStyleIdx="0" presStyleCnt="1" custScaleY="145406" custLinFactY="56273" custLinFactNeighborX="3668" custLinFactNeighborY="100000"/>
      <dgm:spPr/>
      <dgm:t>
        <a:bodyPr/>
        <a:lstStyle/>
        <a:p>
          <a:endParaRPr lang="en-US"/>
        </a:p>
      </dgm:t>
    </dgm:pt>
    <dgm:pt modelId="{F7A05862-DA49-471A-BD6E-B601409595A1}" type="pres">
      <dgm:prSet presAssocID="{6B9784F9-6D6E-4C1D-B08F-4702B8076259}" presName="rootConnector" presStyleLbl="node1" presStyleIdx="0" presStyleCnt="1"/>
      <dgm:spPr/>
      <dgm:t>
        <a:bodyPr/>
        <a:lstStyle/>
        <a:p>
          <a:endParaRPr lang="en-US"/>
        </a:p>
      </dgm:t>
    </dgm:pt>
    <dgm:pt modelId="{F968EE7D-A00F-4B87-BA04-36C077622A97}" type="pres">
      <dgm:prSet presAssocID="{6B9784F9-6D6E-4C1D-B08F-4702B8076259}" presName="childShape" presStyleCnt="0"/>
      <dgm:spPr/>
    </dgm:pt>
    <dgm:pt modelId="{C5085DE8-E173-4769-9DCC-20EE09824895}" type="pres">
      <dgm:prSet presAssocID="{2743BE04-8D25-4398-AAE0-1DCE80C7F1CB}" presName="Name13" presStyleLbl="parChTrans1D2" presStyleIdx="0" presStyleCnt="1"/>
      <dgm:spPr/>
      <dgm:t>
        <a:bodyPr/>
        <a:lstStyle/>
        <a:p>
          <a:endParaRPr lang="en-US"/>
        </a:p>
      </dgm:t>
    </dgm:pt>
    <dgm:pt modelId="{87ED7FFB-65BF-4FE1-B56D-ADD019B4A748}" type="pres">
      <dgm:prSet presAssocID="{B11FE0D5-CFB2-4DA1-9AAF-A5BE2C3EA4AA}" presName="childText" presStyleLbl="bgAcc1" presStyleIdx="0" presStyleCnt="1" custScaleX="109747" custScaleY="154543" custLinFactY="-77848" custLinFactNeighborX="-15764" custLinFactNeighborY="-100000">
        <dgm:presLayoutVars>
          <dgm:bulletEnabled val="1"/>
        </dgm:presLayoutVars>
      </dgm:prSet>
      <dgm:spPr/>
      <dgm:t>
        <a:bodyPr/>
        <a:lstStyle/>
        <a:p>
          <a:endParaRPr lang="en-US"/>
        </a:p>
      </dgm:t>
    </dgm:pt>
  </dgm:ptLst>
  <dgm:cxnLst>
    <dgm:cxn modelId="{DC328B8B-098A-4724-BEA3-A90293C6C335}" srcId="{6B9784F9-6D6E-4C1D-B08F-4702B8076259}" destId="{B11FE0D5-CFB2-4DA1-9AAF-A5BE2C3EA4AA}" srcOrd="0" destOrd="0" parTransId="{2743BE04-8D25-4398-AAE0-1DCE80C7F1CB}" sibTransId="{230283ED-EA02-4E12-AA70-C42733CD467F}"/>
    <dgm:cxn modelId="{F114D483-E84F-4631-95F5-018FE4899BDC}" type="presOf" srcId="{C9DA1C6A-0389-4335-9336-9DF1E9A7E61F}" destId="{93EA00E3-225E-4F44-BB37-C4B773CC130D}" srcOrd="0" destOrd="0" presId="urn:microsoft.com/office/officeart/2005/8/layout/hierarchy3"/>
    <dgm:cxn modelId="{36B74ECF-D263-42D2-9B60-50D4A16529EB}" srcId="{C9DA1C6A-0389-4335-9336-9DF1E9A7E61F}" destId="{6B9784F9-6D6E-4C1D-B08F-4702B8076259}" srcOrd="0" destOrd="0" parTransId="{4BBB9F76-DA8D-424A-A1FC-56D2475F9BC9}" sibTransId="{6EFA853C-D244-4810-BA4A-4DFB7B5F56DC}"/>
    <dgm:cxn modelId="{152D70C7-6482-46A1-9EB6-23A51A3698DB}" type="presOf" srcId="{2743BE04-8D25-4398-AAE0-1DCE80C7F1CB}" destId="{C5085DE8-E173-4769-9DCC-20EE09824895}" srcOrd="0" destOrd="0" presId="urn:microsoft.com/office/officeart/2005/8/layout/hierarchy3"/>
    <dgm:cxn modelId="{F1327CA1-D612-4589-AE6E-48CE35940BDE}" type="presOf" srcId="{6B9784F9-6D6E-4C1D-B08F-4702B8076259}" destId="{F7A05862-DA49-471A-BD6E-B601409595A1}" srcOrd="1" destOrd="0" presId="urn:microsoft.com/office/officeart/2005/8/layout/hierarchy3"/>
    <dgm:cxn modelId="{0DA2299B-B328-4A06-A8AF-055FE7E974C6}" type="presOf" srcId="{B11FE0D5-CFB2-4DA1-9AAF-A5BE2C3EA4AA}" destId="{87ED7FFB-65BF-4FE1-B56D-ADD019B4A748}" srcOrd="0" destOrd="0" presId="urn:microsoft.com/office/officeart/2005/8/layout/hierarchy3"/>
    <dgm:cxn modelId="{1E23943F-4374-4F62-B7EB-0E3A322E0EFA}" type="presOf" srcId="{6B9784F9-6D6E-4C1D-B08F-4702B8076259}" destId="{79C9167D-100B-47E4-B653-8AEC7ED93E57}" srcOrd="0" destOrd="0" presId="urn:microsoft.com/office/officeart/2005/8/layout/hierarchy3"/>
    <dgm:cxn modelId="{64497F71-6DDE-4633-8AFA-6CB3B341C13B}" type="presParOf" srcId="{93EA00E3-225E-4F44-BB37-C4B773CC130D}" destId="{524BACC1-86CD-43A7-9FB1-6E83AA85AABD}" srcOrd="0" destOrd="0" presId="urn:microsoft.com/office/officeart/2005/8/layout/hierarchy3"/>
    <dgm:cxn modelId="{21B183D8-99D2-4C20-A7BA-8ECF9E989E87}" type="presParOf" srcId="{524BACC1-86CD-43A7-9FB1-6E83AA85AABD}" destId="{A300603F-F2D8-4B40-B80A-C467286E4C22}" srcOrd="0" destOrd="0" presId="urn:microsoft.com/office/officeart/2005/8/layout/hierarchy3"/>
    <dgm:cxn modelId="{05BA75B0-FECB-408A-ADCD-9FA1ABD3A33C}" type="presParOf" srcId="{A300603F-F2D8-4B40-B80A-C467286E4C22}" destId="{79C9167D-100B-47E4-B653-8AEC7ED93E57}" srcOrd="0" destOrd="0" presId="urn:microsoft.com/office/officeart/2005/8/layout/hierarchy3"/>
    <dgm:cxn modelId="{8C8BF741-D2B7-4026-AF93-A804F6973B54}" type="presParOf" srcId="{A300603F-F2D8-4B40-B80A-C467286E4C22}" destId="{F7A05862-DA49-471A-BD6E-B601409595A1}" srcOrd="1" destOrd="0" presId="urn:microsoft.com/office/officeart/2005/8/layout/hierarchy3"/>
    <dgm:cxn modelId="{D59D0C50-5902-42D2-9800-A776A4F0406D}" type="presParOf" srcId="{524BACC1-86CD-43A7-9FB1-6E83AA85AABD}" destId="{F968EE7D-A00F-4B87-BA04-36C077622A97}" srcOrd="1" destOrd="0" presId="urn:microsoft.com/office/officeart/2005/8/layout/hierarchy3"/>
    <dgm:cxn modelId="{DC7364C2-3800-45ED-B2AB-AEA4D302339A}" type="presParOf" srcId="{F968EE7D-A00F-4B87-BA04-36C077622A97}" destId="{C5085DE8-E173-4769-9DCC-20EE09824895}" srcOrd="0" destOrd="0" presId="urn:microsoft.com/office/officeart/2005/8/layout/hierarchy3"/>
    <dgm:cxn modelId="{C38521E5-9ADE-4638-A8A9-76C466C7FCEA}" type="presParOf" srcId="{F968EE7D-A00F-4B87-BA04-36C077622A97}" destId="{87ED7FFB-65BF-4FE1-B56D-ADD019B4A748}" srcOrd="1" destOrd="0" presId="urn:microsoft.com/office/officeart/2005/8/layout/hierarchy3"/>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0311D7A-EF2A-4A82-9D77-DF8116723BC5}" type="datetimeFigureOut">
              <a:rPr lang="en-US" smtClean="0"/>
              <a:pPr/>
              <a:t>3/16/2012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A309D6-CEFB-4632-B74F-5C39F8FA9D9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8" tIns="46584" rIns="93168" bIns="46584" rtlCol="0"/>
          <a:lstStyle>
            <a:lvl1pPr algn="r">
              <a:defRPr sz="1200"/>
            </a:lvl1pPr>
          </a:lstStyle>
          <a:p>
            <a:fld id="{515E8E69-5B5F-43DF-B5A2-41177D52E386}" type="datetimeFigureOut">
              <a:rPr lang="en-US" smtClean="0"/>
              <a:pPr/>
              <a:t>3/16/2012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8" tIns="46584" rIns="93168"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68" tIns="46584" rIns="93168" bIns="46584" rtlCol="0" anchor="b"/>
          <a:lstStyle>
            <a:lvl1pPr algn="r">
              <a:defRPr sz="1200"/>
            </a:lvl1pPr>
          </a:lstStyle>
          <a:p>
            <a:fld id="{FA826BD1-2F1F-4165-A107-59E99C267C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b="1" dirty="0" smtClean="0">
                <a:solidFill>
                  <a:schemeClr val="accent1"/>
                </a:solidFill>
              </a:rPr>
              <a:t>Equity.  </a:t>
            </a:r>
            <a:r>
              <a:rPr lang="en-US" dirty="0" smtClean="0"/>
              <a:t>All individuals have the same rights and obligations.</a:t>
            </a:r>
            <a:endParaRPr lang="en-US" b="1" dirty="0" smtClean="0"/>
          </a:p>
          <a:p>
            <a:pPr algn="just"/>
            <a:r>
              <a:rPr lang="en-US" b="1" dirty="0" smtClean="0">
                <a:solidFill>
                  <a:schemeClr val="accent1"/>
                </a:solidFill>
              </a:rPr>
              <a:t>Diversification</a:t>
            </a:r>
            <a:r>
              <a:rPr lang="en-US" dirty="0" smtClean="0">
                <a:solidFill>
                  <a:schemeClr val="accent1"/>
                </a:solidFill>
              </a:rPr>
              <a:t>.  </a:t>
            </a:r>
            <a:r>
              <a:rPr lang="en-US" dirty="0" smtClean="0"/>
              <a:t>Most individuals face all risks and market failures that SP schemes address simultaneously and therefore integrated instruments are likely to perform better – and adapt better to macro shocks. </a:t>
            </a:r>
          </a:p>
          <a:p>
            <a:pPr algn="just"/>
            <a:r>
              <a:rPr lang="en-US" b="1" dirty="0" smtClean="0">
                <a:solidFill>
                  <a:schemeClr val="accent1"/>
                </a:solidFill>
              </a:rPr>
              <a:t>Financing arrangements </a:t>
            </a:r>
            <a:r>
              <a:rPr lang="en-US" dirty="0" smtClean="0"/>
              <a:t>can be better designed if they apply to a system as opposed to independent schemes.</a:t>
            </a:r>
          </a:p>
          <a:p>
            <a:pPr algn="just"/>
            <a:r>
              <a:rPr lang="en-US" b="1" dirty="0" smtClean="0">
                <a:solidFill>
                  <a:schemeClr val="accent1"/>
                </a:solidFill>
              </a:rPr>
              <a:t>Economies of scale </a:t>
            </a:r>
            <a:r>
              <a:rPr lang="en-US" dirty="0" smtClean="0"/>
              <a:t>can be generated by integrating administrative and IT systems given common business processes.</a:t>
            </a:r>
          </a:p>
          <a:p>
            <a:pPr algn="just"/>
            <a:r>
              <a:rPr lang="en-US" b="1" dirty="0" smtClean="0">
                <a:solidFill>
                  <a:schemeClr val="accent1"/>
                </a:solidFill>
              </a:rPr>
              <a:t>Incentives. </a:t>
            </a:r>
            <a:r>
              <a:rPr lang="en-US" dirty="0" smtClean="0">
                <a:solidFill>
                  <a:schemeClr val="accent1"/>
                </a:solidFill>
              </a:rPr>
              <a:t> </a:t>
            </a:r>
            <a:r>
              <a:rPr lang="en-US" dirty="0" smtClean="0"/>
              <a:t>Better integrated programs and schemes can generate better incentives and have fewer unintended consequence on behaviors. </a:t>
            </a:r>
          </a:p>
          <a:p>
            <a:pPr algn="just"/>
            <a:r>
              <a:rPr lang="en-US" b="1" dirty="0" smtClean="0">
                <a:solidFill>
                  <a:schemeClr val="accent1"/>
                </a:solidFill>
              </a:rPr>
              <a:t>Coverage.</a:t>
            </a:r>
            <a:r>
              <a:rPr lang="en-US" dirty="0" smtClean="0">
                <a:solidFill>
                  <a:schemeClr val="accent1"/>
                </a:solidFill>
              </a:rPr>
              <a:t> </a:t>
            </a:r>
            <a:r>
              <a:rPr lang="en-US" dirty="0" smtClean="0"/>
              <a:t>It is more efficient to have an integrated strategy to expand the coverage of different programs, than uncoordinated initiatives.  </a:t>
            </a:r>
          </a:p>
          <a:p>
            <a:endParaRPr lang="en-US"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deepen</a:t>
            </a:r>
            <a:r>
              <a:rPr lang="en-US" baseline="0" dirty="0" smtClean="0"/>
              <a:t> </a:t>
            </a:r>
            <a:r>
              <a:rPr lang="en-US" dirty="0" smtClean="0"/>
              <a:t>poverty, </a:t>
            </a:r>
            <a:r>
              <a:rPr lang="en-US" baseline="0" dirty="0" smtClean="0"/>
              <a:t>heighten inequality</a:t>
            </a:r>
            <a:endParaRPr lang="en-US"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807D6C-9AD3-40E0-AA9D-6AD7B3C77280}"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dirty="0" smtClean="0"/>
              <a:t>Note: The items in white are not public SP and labor programs,</a:t>
            </a:r>
            <a:r>
              <a:rPr lang="en-US" baseline="0" dirty="0" smtClean="0"/>
              <a:t> but are also critical instruments to reach the 3P objectives</a:t>
            </a:r>
          </a:p>
          <a:p>
            <a:endParaRPr lang="en-US" baseline="0" dirty="0" smtClean="0"/>
          </a:p>
          <a:p>
            <a:r>
              <a:rPr lang="en-US" baseline="0" dirty="0" smtClean="0"/>
              <a:t>And the tools can be public or private</a:t>
            </a:r>
            <a:endParaRPr lang="en-US" dirty="0" smtClean="0"/>
          </a:p>
          <a:p>
            <a:endParaRPr lang="en-US" dirty="0" smtClean="0"/>
          </a:p>
          <a:p>
            <a:r>
              <a:rPr lang="en-US" dirty="0" smtClean="0"/>
              <a:t>Two other points</a:t>
            </a:r>
            <a:r>
              <a:rPr lang="en-US" baseline="0" dirty="0" smtClean="0"/>
              <a:t> to make here:</a:t>
            </a:r>
          </a:p>
          <a:p>
            <a:pPr>
              <a:buFont typeface="Arial" charset="0"/>
              <a:buChar char="•"/>
            </a:pPr>
            <a:r>
              <a:rPr lang="en-US" baseline="0" dirty="0" smtClean="0"/>
              <a:t>First, individuals (except for the structurally poor) typically would move among needing the three types of measures along their lifetime</a:t>
            </a:r>
          </a:p>
          <a:p>
            <a:pPr>
              <a:buFont typeface="Arial" charset="0"/>
              <a:buChar char="•"/>
            </a:pPr>
            <a:r>
              <a:rPr lang="en-US" baseline="0" dirty="0" smtClean="0"/>
              <a:t> Second, therefore this calls for an overall “system” where this movement would actually be coordinated, rather than the fragmentation that exists in many countries today, with individuals and households either falling through the cracks, or being covered by multiple uncoordinated programs</a:t>
            </a:r>
            <a:endParaRPr lang="en-US" dirty="0" smtClean="0"/>
          </a:p>
          <a:p>
            <a:endParaRPr lang="en-US" dirty="0"/>
          </a:p>
        </p:txBody>
      </p:sp>
      <p:sp>
        <p:nvSpPr>
          <p:cNvPr id="4" name="Slide Number Placeholder 3"/>
          <p:cNvSpPr>
            <a:spLocks noGrp="1"/>
          </p:cNvSpPr>
          <p:nvPr>
            <p:ph type="sldNum" sz="quarter" idx="10"/>
          </p:nvPr>
        </p:nvSpPr>
        <p:spPr/>
        <p:txBody>
          <a:bodyPr/>
          <a:lstStyle/>
          <a:p>
            <a:fld id="{8F6B1E20-CE36-47D6-85BD-74C2849E5E84}"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FFDC6D"/>
              </a:solidFill>
            </a:endParaRPr>
          </a:p>
        </p:txBody>
      </p:sp>
      <p:sp>
        <p:nvSpPr>
          <p:cNvPr id="4" name="Slide Number Placeholder 3"/>
          <p:cNvSpPr>
            <a:spLocks noGrp="1"/>
          </p:cNvSpPr>
          <p:nvPr>
            <p:ph type="sldNum" sz="quarter" idx="10"/>
          </p:nvPr>
        </p:nvSpPr>
        <p:spPr/>
        <p:txBody>
          <a:bodyPr/>
          <a:lstStyle/>
          <a:p>
            <a:fld id="{FA826BD1-2F1F-4165-A107-59E99C267C4D}"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F54827-1CA7-486C-BAF4-CEA262655620}"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826BD1-2F1F-4165-A107-59E99C267C4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AF8175-5DF3-48F8-A786-6293D8F3D22E}" type="datetimeFigureOut">
              <a:rPr lang="en-US" smtClean="0"/>
              <a:pPr/>
              <a:t>3/16/2012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F8175-5DF3-48F8-A786-6293D8F3D22E}" type="datetimeFigureOut">
              <a:rPr lang="en-US" smtClean="0"/>
              <a:pPr/>
              <a:t>3/16/2012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p:nvSpPr>
        <p:spPr bwMode="white">
          <a:xfrm flipV="1">
            <a:off x="0" y="6857999"/>
            <a:ext cx="9144000" cy="45719"/>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0" y="152400"/>
            <a:ext cx="6477000" cy="1828800"/>
          </a:xfrm>
          <a:solidFill>
            <a:srgbClr val="2138DF">
              <a:alpha val="52157"/>
            </a:srgbClr>
          </a:solidFill>
          <a:ln>
            <a:solidFill>
              <a:srgbClr val="333300"/>
            </a:solidFill>
          </a:ln>
          <a:effectLst>
            <a:glow rad="63500">
              <a:schemeClr val="accent4">
                <a:satMod val="175000"/>
                <a:alpha val="40000"/>
              </a:schemeClr>
            </a:glow>
          </a:effectLst>
        </p:spPr>
        <p:style>
          <a:lnRef idx="2">
            <a:schemeClr val="accent3"/>
          </a:lnRef>
          <a:fillRef idx="1">
            <a:schemeClr val="lt1"/>
          </a:fillRef>
          <a:effectRef idx="0">
            <a:schemeClr val="accent3"/>
          </a:effectRef>
          <a:fontRef idx="none"/>
        </p:style>
        <p:txBody>
          <a:bodyPr anchor="b"/>
          <a:lstStyle>
            <a:lvl1pPr>
              <a:defRPr b="0" cap="none" spc="0" baseline="0">
                <a:ln w="12700">
                  <a:solidFill>
                    <a:schemeClr val="tx2">
                      <a:satMod val="155000"/>
                    </a:schemeClr>
                  </a:solidFill>
                  <a:prstDash val="solid"/>
                </a:ln>
                <a:solidFill>
                  <a:schemeClr val="accent4">
                    <a:lumMod val="20000"/>
                    <a:lumOff val="80000"/>
                  </a:schemeClr>
                </a:solidFill>
                <a:effectLst>
                  <a:outerShdw blurRad="41275" dist="20320" dir="1800000" algn="tl" rotWithShape="0">
                    <a:srgbClr val="000000">
                      <a:alpha val="40000"/>
                    </a:srgbClr>
                  </a:outerShdw>
                </a:effectLst>
              </a:defRPr>
            </a:lvl1pPr>
          </a:lstStyle>
          <a:p>
            <a:r>
              <a:rPr kumimoji="0" lang="en-US" smtClean="0"/>
              <a:t>Click to edit Master title style</a:t>
            </a:r>
            <a:endParaRPr kumimoji="0" lang="en-US" dirty="0"/>
          </a:p>
        </p:txBody>
      </p:sp>
      <p:pic>
        <p:nvPicPr>
          <p:cNvPr id="14" name="Picture 13" descr="ingressimage_world-bank-logo4.jpg"/>
          <p:cNvPicPr>
            <a:picLocks noChangeAspect="1"/>
          </p:cNvPicPr>
          <p:nvPr/>
        </p:nvPicPr>
        <p:blipFill>
          <a:blip r:embed="rId2" cstate="screen">
            <a:lum bright="-10000"/>
          </a:blip>
          <a:stretch>
            <a:fillRect/>
          </a:stretch>
        </p:blipFill>
        <p:spPr>
          <a:xfrm>
            <a:off x="8026400" y="6019800"/>
            <a:ext cx="1117600" cy="838200"/>
          </a:xfrm>
          <a:prstGeom prst="rect">
            <a:avLst/>
          </a:prstGeom>
          <a:effectLst>
            <a:softEdge rad="6350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F8175-5DF3-48F8-A786-6293D8F3D22E}" type="datetimeFigureOut">
              <a:rPr lang="en-US" smtClean="0"/>
              <a:pPr/>
              <a:t>3/16/2012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F8175-5DF3-48F8-A786-6293D8F3D22E}" type="datetimeFigureOut">
              <a:rPr lang="en-US" smtClean="0"/>
              <a:pPr/>
              <a:t>3/16/2012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AF8175-5DF3-48F8-A786-6293D8F3D22E}" type="datetimeFigureOut">
              <a:rPr lang="en-US" smtClean="0"/>
              <a:pPr/>
              <a:t>3/16/2012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AF8175-5DF3-48F8-A786-6293D8F3D22E}" type="datetimeFigureOut">
              <a:rPr lang="en-US" smtClean="0"/>
              <a:pPr/>
              <a:t>3/16/2012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F8175-5DF3-48F8-A786-6293D8F3D22E}" type="datetimeFigureOut">
              <a:rPr lang="en-US" smtClean="0"/>
              <a:pPr/>
              <a:t>3/16/2012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F8175-5DF3-48F8-A786-6293D8F3D22E}" type="datetimeFigureOut">
              <a:rPr lang="en-US" smtClean="0"/>
              <a:pPr/>
              <a:t>3/16/2012</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F8175-5DF3-48F8-A786-6293D8F3D22E}" type="datetimeFigureOut">
              <a:rPr lang="en-US" smtClean="0"/>
              <a:pPr/>
              <a:t>3/16/2012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F8175-5DF3-48F8-A786-6293D8F3D22E}" type="datetimeFigureOut">
              <a:rPr lang="en-US" smtClean="0"/>
              <a:pPr/>
              <a:t>3/16/2012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D8E14-2FC0-4EF3-B6ED-0A7DAB63DA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F8175-5DF3-48F8-A786-6293D8F3D22E}" type="datetimeFigureOut">
              <a:rPr lang="en-US" smtClean="0"/>
              <a:pPr/>
              <a:t>3/16/2012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D8E14-2FC0-4EF3-B6ED-0A7DAB63DA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gif"/><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10.xml"/><Relationship Id="rId16" Type="http://schemas.openxmlformats.org/officeDocument/2006/relationships/diagramColors" Target="../diagrams/colors6.xml"/><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57200" y="5842337"/>
            <a:ext cx="8229600" cy="1015663"/>
          </a:xfrm>
          <a:prstGeom prst="rect">
            <a:avLst/>
          </a:prstGeom>
          <a:solidFill>
            <a:schemeClr val="bg1">
              <a:alpha val="63922"/>
            </a:schemeClr>
          </a:solidFill>
        </p:spPr>
        <p:txBody>
          <a:bodyPr wrap="square" rtlCol="0">
            <a:spAutoFit/>
          </a:bodyPr>
          <a:lstStyle/>
          <a:p>
            <a:pPr algn="ctr"/>
            <a:r>
              <a:rPr lang="en-US" sz="2000" dirty="0" smtClean="0"/>
              <a:t>Emerging ideas for the World Bank’s 2012 - 2022</a:t>
            </a:r>
          </a:p>
          <a:p>
            <a:pPr algn="ctr"/>
            <a:r>
              <a:rPr lang="en-US" sz="2000" dirty="0" smtClean="0"/>
              <a:t>Social Protection and Labor Strategy </a:t>
            </a:r>
            <a:endParaRPr lang="en-US" sz="2000" b="1" dirty="0" smtClean="0"/>
          </a:p>
          <a:p>
            <a:pPr algn="ctr"/>
            <a:r>
              <a:rPr lang="en-US" sz="2000" b="1" i="1" dirty="0" smtClean="0"/>
              <a:t>For Consultation</a:t>
            </a:r>
            <a:endParaRPr lang="en-GB" sz="2000" b="1" dirty="0"/>
          </a:p>
        </p:txBody>
      </p:sp>
      <p:sp>
        <p:nvSpPr>
          <p:cNvPr id="7" name="TextBox 6"/>
          <p:cNvSpPr txBox="1"/>
          <p:nvPr/>
        </p:nvSpPr>
        <p:spPr>
          <a:xfrm>
            <a:off x="1447800" y="1447800"/>
            <a:ext cx="3124200" cy="3477875"/>
          </a:xfrm>
          <a:prstGeom prst="rect">
            <a:avLst/>
          </a:prstGeom>
          <a:noFill/>
        </p:spPr>
        <p:txBody>
          <a:bodyPr wrap="square" rtlCol="0">
            <a:spAutoFit/>
          </a:bodyPr>
          <a:lstStyle/>
          <a:p>
            <a:pPr algn="ctr"/>
            <a:r>
              <a:rPr lang="en-US" sz="3600" b="1" cap="all" dirty="0" smtClean="0">
                <a:cs typeface="Arial" pitchFamily="34" charset="0"/>
              </a:rPr>
              <a:t>Building resilience &amp; opportunity: </a:t>
            </a:r>
            <a:r>
              <a:rPr lang="en-US" sz="2800" b="1" cap="all" dirty="0" smtClean="0">
                <a:cs typeface="Arial" pitchFamily="34" charset="0"/>
              </a:rPr>
              <a:t/>
            </a:r>
            <a:br>
              <a:rPr lang="en-US" sz="2800" b="1" cap="all" dirty="0" smtClean="0">
                <a:cs typeface="Arial" pitchFamily="34" charset="0"/>
              </a:rPr>
            </a:br>
            <a:r>
              <a:rPr lang="en-US" sz="2800" b="1" i="1" cap="all" dirty="0" smtClean="0">
                <a:cs typeface="Arial" pitchFamily="34" charset="0"/>
              </a:rPr>
              <a:t>Better livelihoods </a:t>
            </a:r>
          </a:p>
          <a:p>
            <a:pPr algn="ctr"/>
            <a:r>
              <a:rPr lang="en-US" sz="2800" b="1" i="1" cap="all" dirty="0" smtClean="0">
                <a:cs typeface="Arial" pitchFamily="34" charset="0"/>
              </a:rPr>
              <a:t>for the </a:t>
            </a:r>
          </a:p>
          <a:p>
            <a:pPr algn="ctr"/>
            <a:r>
              <a:rPr lang="en-US" sz="2800" b="1" i="1" cap="all" dirty="0" smtClean="0">
                <a:cs typeface="Arial" pitchFamily="34" charset="0"/>
              </a:rPr>
              <a:t>21st century</a:t>
            </a:r>
            <a:endParaRPr lang="en-US" sz="2800" b="1" dirty="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4648200" y="1295400"/>
            <a:ext cx="2913255" cy="3733800"/>
          </a:xfrm>
          <a:prstGeom prst="rect">
            <a:avLst/>
          </a:prstGeom>
          <a:noFill/>
          <a:ln w="9525">
            <a:noFill/>
            <a:miter lim="800000"/>
            <a:headEnd/>
            <a:tailEnd/>
          </a:ln>
        </p:spPr>
      </p:pic>
      <p:pic>
        <p:nvPicPr>
          <p:cNvPr id="8" name="Picture 7" descr="wbcube-l.jpg"/>
          <p:cNvPicPr>
            <a:picLocks noChangeAspect="1"/>
          </p:cNvPicPr>
          <p:nvPr/>
        </p:nvPicPr>
        <p:blipFill>
          <a:blip r:embed="rId4" cstate="print"/>
          <a:stretch>
            <a:fillRect/>
          </a:stretch>
        </p:blipFill>
        <p:spPr>
          <a:xfrm>
            <a:off x="8305799" y="0"/>
            <a:ext cx="838201" cy="838201"/>
          </a:xfrm>
          <a:prstGeom prst="rect">
            <a:avLst/>
          </a:prstGeom>
        </p:spPr>
      </p:pic>
      <p:sp>
        <p:nvSpPr>
          <p:cNvPr id="9" name="Rectangle 8"/>
          <p:cNvSpPr/>
          <p:nvPr/>
        </p:nvSpPr>
        <p:spPr>
          <a:xfrm>
            <a:off x="0" y="5791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362200" y="1905000"/>
            <a:ext cx="4419600" cy="42672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xtBox 6"/>
          <p:cNvSpPr txBox="1"/>
          <p:nvPr/>
        </p:nvSpPr>
        <p:spPr>
          <a:xfrm>
            <a:off x="1040467" y="1219200"/>
            <a:ext cx="3523722" cy="1569660"/>
          </a:xfrm>
          <a:prstGeom prst="rect">
            <a:avLst/>
          </a:prstGeom>
          <a:noFill/>
        </p:spPr>
        <p:txBody>
          <a:bodyPr wrap="none" rtlCol="0">
            <a:spAutoFit/>
          </a:bodyPr>
          <a:lstStyle/>
          <a:p>
            <a:r>
              <a:rPr lang="en-US" sz="9600" dirty="0" smtClean="0">
                <a:solidFill>
                  <a:srgbClr val="FF6600"/>
                </a:solidFill>
                <a:effectLst>
                  <a:outerShdw blurRad="38100" dist="38100" dir="2700000" algn="tl">
                    <a:srgbClr val="000000">
                      <a:alpha val="43137"/>
                    </a:srgbClr>
                  </a:outerShdw>
                </a:effectLst>
              </a:rPr>
              <a:t>P</a:t>
            </a:r>
            <a:r>
              <a:rPr lang="en-US" sz="5400" dirty="0" smtClean="0">
                <a:solidFill>
                  <a:srgbClr val="FF6600"/>
                </a:solidFill>
                <a:effectLst>
                  <a:outerShdw blurRad="38100" dist="38100" dir="2700000" algn="tl">
                    <a:srgbClr val="000000">
                      <a:alpha val="43137"/>
                    </a:srgbClr>
                  </a:outerShdw>
                </a:effectLst>
              </a:rPr>
              <a:t>revention</a:t>
            </a:r>
            <a:endParaRPr lang="en-US" sz="5400" dirty="0">
              <a:solidFill>
                <a:srgbClr val="FF6600"/>
              </a:solidFill>
              <a:effectLst>
                <a:outerShdw blurRad="38100" dist="38100" dir="2700000" algn="tl">
                  <a:srgbClr val="000000">
                    <a:alpha val="43137"/>
                  </a:srgbClr>
                </a:outerShdw>
              </a:effectLst>
            </a:endParaRPr>
          </a:p>
        </p:txBody>
      </p:sp>
      <p:sp>
        <p:nvSpPr>
          <p:cNvPr id="8" name="TextBox 7"/>
          <p:cNvSpPr txBox="1"/>
          <p:nvPr/>
        </p:nvSpPr>
        <p:spPr>
          <a:xfrm>
            <a:off x="5410200" y="1905000"/>
            <a:ext cx="3182987" cy="1569660"/>
          </a:xfrm>
          <a:prstGeom prst="rect">
            <a:avLst/>
          </a:prstGeom>
          <a:noFill/>
        </p:spPr>
        <p:txBody>
          <a:bodyPr wrap="none" rtlCol="0">
            <a:spAutoFit/>
          </a:bodyPr>
          <a:lstStyle/>
          <a:p>
            <a:r>
              <a:rPr lang="en-US" sz="9600" dirty="0" smtClean="0">
                <a:solidFill>
                  <a:srgbClr val="FF6600"/>
                </a:solidFill>
                <a:effectLst>
                  <a:outerShdw blurRad="38100" dist="38100" dir="2700000" algn="tl">
                    <a:srgbClr val="000000">
                      <a:alpha val="43137"/>
                    </a:srgbClr>
                  </a:outerShdw>
                </a:effectLst>
              </a:rPr>
              <a:t>P</a:t>
            </a:r>
            <a:r>
              <a:rPr lang="en-US" sz="4800" dirty="0" smtClean="0">
                <a:solidFill>
                  <a:srgbClr val="FF6600"/>
                </a:solidFill>
                <a:effectLst>
                  <a:outerShdw blurRad="38100" dist="38100" dir="2700000" algn="tl">
                    <a:srgbClr val="000000">
                      <a:alpha val="43137"/>
                    </a:srgbClr>
                  </a:outerShdw>
                </a:effectLst>
              </a:rPr>
              <a:t>romotion</a:t>
            </a:r>
            <a:endParaRPr lang="en-US" sz="4800" dirty="0">
              <a:solidFill>
                <a:srgbClr val="FF6600"/>
              </a:solidFill>
              <a:effectLst>
                <a:outerShdw blurRad="38100" dist="38100" dir="2700000" algn="tl">
                  <a:srgbClr val="000000">
                    <a:alpha val="43137"/>
                  </a:srgbClr>
                </a:outerShdw>
              </a:effectLst>
            </a:endParaRPr>
          </a:p>
        </p:txBody>
      </p:sp>
      <p:sp>
        <p:nvSpPr>
          <p:cNvPr id="9" name="TextBox 8"/>
          <p:cNvSpPr txBox="1"/>
          <p:nvPr/>
        </p:nvSpPr>
        <p:spPr>
          <a:xfrm>
            <a:off x="2743200" y="4191000"/>
            <a:ext cx="3138103" cy="1569660"/>
          </a:xfrm>
          <a:prstGeom prst="rect">
            <a:avLst/>
          </a:prstGeom>
          <a:noFill/>
        </p:spPr>
        <p:txBody>
          <a:bodyPr wrap="none" rtlCol="0">
            <a:spAutoFit/>
          </a:bodyPr>
          <a:lstStyle/>
          <a:p>
            <a:r>
              <a:rPr lang="en-US" sz="9600" dirty="0" smtClean="0">
                <a:solidFill>
                  <a:srgbClr val="FF6600"/>
                </a:solidFill>
                <a:effectLst>
                  <a:outerShdw blurRad="38100" dist="38100" dir="2700000" algn="tl">
                    <a:srgbClr val="000000">
                      <a:alpha val="43137"/>
                    </a:srgbClr>
                  </a:outerShdw>
                </a:effectLst>
              </a:rPr>
              <a:t>P</a:t>
            </a:r>
            <a:r>
              <a:rPr lang="en-US" sz="4800" dirty="0" smtClean="0">
                <a:solidFill>
                  <a:srgbClr val="FF6600"/>
                </a:solidFill>
                <a:effectLst>
                  <a:outerShdw blurRad="38100" dist="38100" dir="2700000" algn="tl">
                    <a:srgbClr val="000000">
                      <a:alpha val="43137"/>
                    </a:srgbClr>
                  </a:outerShdw>
                </a:effectLst>
              </a:rPr>
              <a:t>rotection</a:t>
            </a:r>
            <a:endParaRPr lang="en-US" sz="4800" dirty="0">
              <a:solidFill>
                <a:srgbClr val="FF6600"/>
              </a:solidFill>
              <a:effectLst>
                <a:outerShdw blurRad="38100" dist="38100" dir="2700000" algn="tl">
                  <a:srgbClr val="000000">
                    <a:alpha val="43137"/>
                  </a:srgbClr>
                </a:outerShdw>
              </a:effectLst>
            </a:endParaRPr>
          </a:p>
        </p:txBody>
      </p:sp>
      <p:sp>
        <p:nvSpPr>
          <p:cNvPr id="3" name="Rectangle 2"/>
          <p:cNvSpPr/>
          <p:nvPr/>
        </p:nvSpPr>
        <p:spPr>
          <a:xfrm>
            <a:off x="1143000" y="2438400"/>
            <a:ext cx="33528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solidFill>
                  <a:schemeClr val="tx1"/>
                </a:solidFill>
              </a:rPr>
              <a:t>Providing </a:t>
            </a:r>
            <a:r>
              <a:rPr lang="en-US" b="1" dirty="0" smtClean="0">
                <a:solidFill>
                  <a:schemeClr val="tx1"/>
                </a:solidFill>
              </a:rPr>
              <a:t>SECURITY:</a:t>
            </a:r>
            <a:r>
              <a:rPr lang="en-US" dirty="0" smtClean="0">
                <a:solidFill>
                  <a:schemeClr val="tx1"/>
                </a:solidFill>
              </a:rPr>
              <a:t> Insuring against risk</a:t>
            </a:r>
          </a:p>
        </p:txBody>
      </p:sp>
      <p:sp>
        <p:nvSpPr>
          <p:cNvPr id="4" name="Rectangle 3"/>
          <p:cNvSpPr/>
          <p:nvPr/>
        </p:nvSpPr>
        <p:spPr>
          <a:xfrm>
            <a:off x="2819400" y="5562600"/>
            <a:ext cx="32766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solidFill>
                  <a:schemeClr val="tx1"/>
                </a:solidFill>
              </a:rPr>
              <a:t>Enhancing </a:t>
            </a:r>
            <a:r>
              <a:rPr lang="en-US" b="1" dirty="0" smtClean="0">
                <a:solidFill>
                  <a:schemeClr val="tx1"/>
                </a:solidFill>
              </a:rPr>
              <a:t>EQUITY</a:t>
            </a:r>
            <a:r>
              <a:rPr lang="en-US" dirty="0" smtClean="0">
                <a:solidFill>
                  <a:schemeClr val="tx1"/>
                </a:solidFill>
              </a:rPr>
              <a:t>:  Alleviating poverty and destitution</a:t>
            </a:r>
          </a:p>
        </p:txBody>
      </p:sp>
      <p:sp>
        <p:nvSpPr>
          <p:cNvPr id="10" name="Rectangle 9"/>
          <p:cNvSpPr/>
          <p:nvPr/>
        </p:nvSpPr>
        <p:spPr>
          <a:xfrm>
            <a:off x="5562600" y="3276600"/>
            <a:ext cx="35052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solidFill>
                  <a:schemeClr val="tx1"/>
                </a:solidFill>
              </a:rPr>
              <a:t>Promoting </a:t>
            </a:r>
            <a:r>
              <a:rPr lang="en-US" b="1" dirty="0" smtClean="0">
                <a:solidFill>
                  <a:schemeClr val="tx1"/>
                </a:solidFill>
              </a:rPr>
              <a:t>OPPORTUNITY</a:t>
            </a:r>
            <a:r>
              <a:rPr lang="en-US" dirty="0" smtClean="0">
                <a:solidFill>
                  <a:schemeClr val="tx1"/>
                </a:solidFill>
              </a:rPr>
              <a:t>: Improving human capital, labor markets and productivity</a:t>
            </a:r>
          </a:p>
        </p:txBody>
      </p:sp>
      <p:sp>
        <p:nvSpPr>
          <p:cNvPr id="11" name="Title 1"/>
          <p:cNvSpPr txBox="1">
            <a:spLocks/>
          </p:cNvSpPr>
          <p:nvPr/>
        </p:nvSpPr>
        <p:spPr>
          <a:xfrm>
            <a:off x="609600" y="228600"/>
            <a:ext cx="8534400" cy="12192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effectLst>
                  <a:outerShdw blurRad="38100" dist="38100" dir="2700000" algn="tl">
                    <a:srgbClr val="000000">
                      <a:alpha val="43137"/>
                    </a:srgbClr>
                  </a:outerShdw>
                </a:effectLst>
                <a:latin typeface="+mj-lt"/>
                <a:ea typeface="+mj-ea"/>
                <a:cs typeface="+mj-cs"/>
              </a:rPr>
              <a:t>The “3P” framework: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effectLst>
                  <a:outerShdw blurRad="38100" dist="38100" dir="2700000" algn="tl">
                    <a:srgbClr val="000000">
                      <a:alpha val="43137"/>
                    </a:srgbClr>
                  </a:outerShdw>
                </a:effectLst>
                <a:latin typeface="+mj-lt"/>
                <a:ea typeface="+mj-ea"/>
                <a:cs typeface="+mj-cs"/>
              </a:rPr>
              <a:t>A multi-dimensional approach</a:t>
            </a:r>
            <a:endParaRPr lang="en-US" sz="4400" dirty="0">
              <a:effectLst>
                <a:outerShdw blurRad="38100" dist="38100" dir="2700000" algn="tl">
                  <a:srgbClr val="000000">
                    <a:alpha val="43137"/>
                  </a:srgbClr>
                </a:outerShdw>
              </a:effectLst>
              <a:latin typeface="+mj-lt"/>
              <a:ea typeface="+mj-ea"/>
              <a:cs typeface="+mj-cs"/>
            </a:endParaRPr>
          </a:p>
        </p:txBody>
      </p:sp>
      <p:sp>
        <p:nvSpPr>
          <p:cNvPr id="12" name="Slide Number Placeholder 11"/>
          <p:cNvSpPr txBox="1">
            <a:spLocks/>
          </p:cNvSpPr>
          <p:nvPr/>
        </p:nvSpPr>
        <p:spPr>
          <a:xfrm>
            <a:off x="8610600" y="6400800"/>
            <a:ext cx="533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A2D8E14-2FC0-4EF3-B6ED-0A7DAB63DAB0}" type="slidenum">
              <a:rPr kumimoji="0" lang="en-US" sz="1200" b="1" i="0" u="none" strike="noStrike" kern="1200" cap="none" spc="0" normalizeH="0" baseline="0" noProof="0" smtClean="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 xmlns:p14="http://schemas.microsoft.com/office/powerpoint/2010/main" val="36822694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animBg="1"/>
      <p:bldP spid="4"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6048" cy="838200"/>
          </a:xfrm>
        </p:spPr>
        <p:txBody>
          <a:bodyPr>
            <a:noAutofit/>
          </a:bodyPr>
          <a:lstStyle/>
          <a:p>
            <a:pPr algn="l"/>
            <a:r>
              <a:rPr lang="en-US" sz="2800" b="1" i="1" dirty="0" smtClean="0"/>
              <a:t>The “3P” framework: </a:t>
            </a:r>
            <a:r>
              <a:rPr lang="en-US" sz="2800" b="1" dirty="0" smtClean="0"/>
              <a:t>Typical tools to address the “3P”s</a:t>
            </a:r>
            <a:endParaRPr lang="en-US" sz="2800" b="1" dirty="0"/>
          </a:p>
        </p:txBody>
      </p:sp>
      <p:sp>
        <p:nvSpPr>
          <p:cNvPr id="3" name="Slide Number Placeholder 2"/>
          <p:cNvSpPr>
            <a:spLocks noGrp="1"/>
          </p:cNvSpPr>
          <p:nvPr>
            <p:ph type="sldNum" sz="quarter" idx="12"/>
          </p:nvPr>
        </p:nvSpPr>
        <p:spPr/>
        <p:txBody>
          <a:bodyPr>
            <a:normAutofit/>
          </a:bodyPr>
          <a:lstStyle/>
          <a:p>
            <a:fld id="{ED38AB3F-2651-4213-A447-374EAA60F229}" type="slidenum">
              <a:rPr lang="en-US" smtClean="0"/>
              <a:pPr/>
              <a:t>11</a:t>
            </a:fld>
            <a:endParaRPr lang="en-US" dirty="0"/>
          </a:p>
        </p:txBody>
      </p:sp>
      <p:graphicFrame>
        <p:nvGraphicFramePr>
          <p:cNvPr id="18" name="Diagram 17"/>
          <p:cNvGraphicFramePr/>
          <p:nvPr/>
        </p:nvGraphicFramePr>
        <p:xfrm>
          <a:off x="838200" y="1752600"/>
          <a:ext cx="7772400" cy="4361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p:nvPr/>
        </p:nvSpPr>
        <p:spPr>
          <a:xfrm>
            <a:off x="0" y="2133600"/>
            <a:ext cx="2057400" cy="24384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r>
              <a:rPr lang="en-US" b="1" dirty="0" smtClean="0">
                <a:solidFill>
                  <a:srgbClr val="FFDC6D"/>
                </a:solidFill>
                <a:effectLst>
                  <a:outerShdw blurRad="38100" dist="38100" dir="2700000" algn="tl">
                    <a:srgbClr val="000000">
                      <a:alpha val="43137"/>
                    </a:srgbClr>
                  </a:outerShdw>
                </a:effectLst>
              </a:rPr>
              <a:t>SECURITY -- Risk management</a:t>
            </a:r>
          </a:p>
          <a:p>
            <a:pPr marL="228600" indent="-228600">
              <a:buFont typeface="Arial" pitchFamily="34" charset="0"/>
              <a:buChar char="•"/>
            </a:pPr>
            <a:r>
              <a:rPr lang="en-US" sz="1400" b="1" dirty="0" smtClean="0">
                <a:solidFill>
                  <a:schemeClr val="bg1"/>
                </a:solidFill>
              </a:rPr>
              <a:t>Crop and weather insurance </a:t>
            </a:r>
          </a:p>
          <a:p>
            <a:pPr marL="228600" indent="-228600">
              <a:buFont typeface="Arial" pitchFamily="34" charset="0"/>
              <a:buChar char="•"/>
            </a:pPr>
            <a:r>
              <a:rPr lang="en-US" sz="1400" b="1" dirty="0" smtClean="0">
                <a:solidFill>
                  <a:schemeClr val="bg1"/>
                </a:solidFill>
              </a:rPr>
              <a:t>Health insurance </a:t>
            </a:r>
          </a:p>
          <a:p>
            <a:pPr marL="228600" indent="-228600">
              <a:buFont typeface="Arial" pitchFamily="34" charset="0"/>
              <a:buChar char="•"/>
            </a:pPr>
            <a:r>
              <a:rPr lang="en-US" sz="1400" b="1" dirty="0" smtClean="0">
                <a:solidFill>
                  <a:schemeClr val="bg1"/>
                </a:solidFill>
              </a:rPr>
              <a:t>Remittances</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Pensions</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Public works</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Unemployment and disability insurance</a:t>
            </a:r>
            <a:endParaRPr lang="en-GB" sz="1400" b="1" dirty="0" smtClean="0">
              <a:solidFill>
                <a:srgbClr val="FFDC6D"/>
              </a:solidFill>
              <a:effectLst>
                <a:outerShdw blurRad="38100" dist="38100" dir="2700000" algn="tl">
                  <a:srgbClr val="000000">
                    <a:alpha val="43137"/>
                  </a:srgbClr>
                </a:outerShdw>
              </a:effectLst>
            </a:endParaRPr>
          </a:p>
        </p:txBody>
      </p:sp>
      <p:sp>
        <p:nvSpPr>
          <p:cNvPr id="9" name="Rounded Rectangle 8"/>
          <p:cNvSpPr/>
          <p:nvPr/>
        </p:nvSpPr>
        <p:spPr>
          <a:xfrm>
            <a:off x="2286000" y="4800600"/>
            <a:ext cx="2286000" cy="2057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en-US" b="1" dirty="0" smtClean="0">
                <a:solidFill>
                  <a:srgbClr val="FFDC6D"/>
                </a:solidFill>
                <a:effectLst>
                  <a:outerShdw blurRad="38100" dist="38100" dir="2700000" algn="tl">
                    <a:srgbClr val="000000">
                      <a:alpha val="43137"/>
                    </a:srgbClr>
                  </a:outerShdw>
                </a:effectLst>
              </a:rPr>
              <a:t>EQUITY -- Poverty alleviation</a:t>
            </a:r>
          </a:p>
          <a:p>
            <a:pPr marL="228600" indent="-228600">
              <a:buFont typeface="Arial" pitchFamily="34" charset="0"/>
              <a:buChar char="•"/>
            </a:pPr>
            <a:r>
              <a:rPr lang="en-US" sz="1400" b="1" dirty="0" smtClean="0">
                <a:solidFill>
                  <a:schemeClr val="bg1"/>
                </a:solidFill>
              </a:rPr>
              <a:t>Charitable payments</a:t>
            </a:r>
          </a:p>
          <a:p>
            <a:pPr marL="228600" indent="-228600">
              <a:buFont typeface="Arial" pitchFamily="34" charset="0"/>
              <a:buChar char="•"/>
            </a:pPr>
            <a:r>
              <a:rPr lang="en-US" sz="1400" b="1" dirty="0" smtClean="0">
                <a:solidFill>
                  <a:schemeClr val="bg1"/>
                </a:solidFill>
              </a:rPr>
              <a:t>Family and community transfers</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Conditional and unconditional cash transfers</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In-kind transfers</a:t>
            </a:r>
          </a:p>
        </p:txBody>
      </p:sp>
      <p:sp>
        <p:nvSpPr>
          <p:cNvPr id="10" name="Rounded Rectangle 9"/>
          <p:cNvSpPr/>
          <p:nvPr/>
        </p:nvSpPr>
        <p:spPr>
          <a:xfrm>
            <a:off x="6858000" y="3352800"/>
            <a:ext cx="2286000" cy="2819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en-US" b="1" dirty="0" smtClean="0">
                <a:solidFill>
                  <a:srgbClr val="FFDC6D"/>
                </a:solidFill>
                <a:effectLst>
                  <a:outerShdw blurRad="38100" dist="38100" dir="2700000" algn="tl">
                    <a:srgbClr val="000000">
                      <a:alpha val="43137"/>
                    </a:srgbClr>
                  </a:outerShdw>
                </a:effectLst>
              </a:rPr>
              <a:t>OPPORTUNITY – Building human capital, productivity </a:t>
            </a:r>
          </a:p>
          <a:p>
            <a:pPr marL="228600" indent="-228600">
              <a:buFont typeface="Arial" pitchFamily="34" charset="0"/>
              <a:buChar char="•"/>
            </a:pPr>
            <a:r>
              <a:rPr lang="en-US" sz="1400" b="1" dirty="0" smtClean="0">
                <a:solidFill>
                  <a:schemeClr val="bg1"/>
                </a:solidFill>
              </a:rPr>
              <a:t>Nutrition services</a:t>
            </a:r>
          </a:p>
          <a:p>
            <a:pPr marL="228600" indent="-228600">
              <a:buFont typeface="Arial" pitchFamily="34" charset="0"/>
              <a:buChar char="•"/>
            </a:pPr>
            <a:r>
              <a:rPr lang="en-US" sz="1400" b="1" dirty="0" smtClean="0">
                <a:solidFill>
                  <a:schemeClr val="bg1"/>
                </a:solidFill>
              </a:rPr>
              <a:t>Agricultural extension </a:t>
            </a:r>
          </a:p>
          <a:p>
            <a:pPr marL="228600" indent="-228600">
              <a:buFont typeface="Arial" pitchFamily="34" charset="0"/>
              <a:buChar char="•"/>
            </a:pPr>
            <a:r>
              <a:rPr lang="en-US" sz="1400" b="1" dirty="0" smtClean="0">
                <a:solidFill>
                  <a:schemeClr val="bg1"/>
                </a:solidFill>
              </a:rPr>
              <a:t>Microcredit </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Skills training</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Conditional cash transfers</a:t>
            </a:r>
          </a:p>
          <a:p>
            <a:pPr marL="228600" indent="-228600">
              <a:buFont typeface="Arial" pitchFamily="34" charset="0"/>
              <a:buChar char="•"/>
            </a:pPr>
            <a:r>
              <a:rPr lang="en-US" sz="1400" b="1" dirty="0" smtClean="0">
                <a:solidFill>
                  <a:srgbClr val="FFDC6D"/>
                </a:solidFill>
                <a:effectLst>
                  <a:outerShdw blurRad="38100" dist="38100" dir="2700000" algn="tl">
                    <a:srgbClr val="000000">
                      <a:alpha val="43137"/>
                    </a:srgbClr>
                  </a:outerShdw>
                </a:effectLst>
              </a:rPr>
              <a:t>Labor market programs</a:t>
            </a:r>
          </a:p>
        </p:txBody>
      </p:sp>
      <p:pic>
        <p:nvPicPr>
          <p:cNvPr id="11" name="Picture 10" descr="wbcube-l.jpg"/>
          <p:cNvPicPr>
            <a:picLocks noChangeAspect="1"/>
          </p:cNvPicPr>
          <p:nvPr/>
        </p:nvPicPr>
        <p:blipFill>
          <a:blip r:embed="rId8" cstate="print"/>
          <a:stretch>
            <a:fillRect/>
          </a:stretch>
        </p:blipFill>
        <p:spPr>
          <a:xfrm>
            <a:off x="8305799" y="0"/>
            <a:ext cx="838201" cy="838201"/>
          </a:xfrm>
          <a:prstGeom prst="rect">
            <a:avLst/>
          </a:prstGeom>
        </p:spPr>
      </p:pic>
      <p:sp>
        <p:nvSpPr>
          <p:cNvPr id="12" name="Rectangle 11"/>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838200"/>
          </a:xfrm>
        </p:spPr>
        <p:txBody>
          <a:bodyPr>
            <a:noAutofit/>
          </a:bodyPr>
          <a:lstStyle/>
          <a:p>
            <a:pPr algn="l"/>
            <a:r>
              <a:rPr lang="en-US" sz="2800" b="1" i="1" dirty="0" smtClean="0"/>
              <a:t>The “3P” framework: </a:t>
            </a:r>
            <a:br>
              <a:rPr lang="en-US" sz="2800" b="1" i="1" dirty="0" smtClean="0"/>
            </a:br>
            <a:r>
              <a:rPr lang="en-US" sz="2800" b="1" dirty="0" smtClean="0"/>
              <a:t>Results in Brazil and Ethiopia</a:t>
            </a:r>
            <a:endParaRPr lang="en-US" sz="2800" b="1" dirty="0"/>
          </a:p>
        </p:txBody>
      </p:sp>
      <p:pic>
        <p:nvPicPr>
          <p:cNvPr id="5" name="Picture 4" descr="wbcube-l.jpg"/>
          <p:cNvPicPr>
            <a:picLocks noChangeAspect="1"/>
          </p:cNvPicPr>
          <p:nvPr/>
        </p:nvPicPr>
        <p:blipFill>
          <a:blip r:embed="rId3" cstate="print"/>
          <a:stretch>
            <a:fillRect/>
          </a:stretch>
        </p:blipFill>
        <p:spPr>
          <a:xfrm>
            <a:off x="8305799" y="0"/>
            <a:ext cx="838201" cy="838201"/>
          </a:xfrm>
          <a:prstGeom prst="rect">
            <a:avLst/>
          </a:prstGeom>
        </p:spPr>
      </p:pic>
      <p:sp>
        <p:nvSpPr>
          <p:cNvPr id="6" name="Rectangle 5"/>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aphicFrame>
        <p:nvGraphicFramePr>
          <p:cNvPr id="9" name="Diagram 8"/>
          <p:cNvGraphicFramePr/>
          <p:nvPr/>
        </p:nvGraphicFramePr>
        <p:xfrm>
          <a:off x="381000" y="1600200"/>
          <a:ext cx="8382000" cy="4648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1828800" y="2514600"/>
            <a:ext cx="1132298" cy="307777"/>
          </a:xfrm>
          <a:prstGeom prst="rect">
            <a:avLst/>
          </a:prstGeom>
          <a:noFill/>
        </p:spPr>
        <p:txBody>
          <a:bodyPr wrap="none" rtlCol="0">
            <a:spAutoFit/>
          </a:bodyPr>
          <a:lstStyle/>
          <a:p>
            <a:r>
              <a:rPr lang="en-US" sz="1400" b="1" dirty="0" smtClean="0"/>
              <a:t>The Program</a:t>
            </a:r>
            <a:endParaRPr lang="en-US" sz="1400" b="1" dirty="0"/>
          </a:p>
        </p:txBody>
      </p:sp>
      <p:sp>
        <p:nvSpPr>
          <p:cNvPr id="8" name="TextBox 7"/>
          <p:cNvSpPr txBox="1"/>
          <p:nvPr/>
        </p:nvSpPr>
        <p:spPr>
          <a:xfrm>
            <a:off x="6477000" y="2514600"/>
            <a:ext cx="1132298" cy="307777"/>
          </a:xfrm>
          <a:prstGeom prst="rect">
            <a:avLst/>
          </a:prstGeom>
          <a:noFill/>
        </p:spPr>
        <p:txBody>
          <a:bodyPr wrap="none" rtlCol="0">
            <a:spAutoFit/>
          </a:bodyPr>
          <a:lstStyle/>
          <a:p>
            <a:r>
              <a:rPr lang="en-US" sz="1400" b="1" dirty="0" smtClean="0"/>
              <a:t>The Program</a:t>
            </a:r>
            <a:endParaRPr lang="en-US" sz="1400" b="1" dirty="0"/>
          </a:p>
        </p:txBody>
      </p:sp>
      <p:sp>
        <p:nvSpPr>
          <p:cNvPr id="10" name="TextBox 9"/>
          <p:cNvSpPr txBox="1"/>
          <p:nvPr/>
        </p:nvSpPr>
        <p:spPr>
          <a:xfrm>
            <a:off x="1981200" y="3733800"/>
            <a:ext cx="720647" cy="307777"/>
          </a:xfrm>
          <a:prstGeom prst="rect">
            <a:avLst/>
          </a:prstGeom>
          <a:noFill/>
        </p:spPr>
        <p:txBody>
          <a:bodyPr wrap="square" rtlCol="0">
            <a:spAutoFit/>
          </a:bodyPr>
          <a:lstStyle/>
          <a:p>
            <a:r>
              <a:rPr lang="en-US" sz="1400" b="1" dirty="0" smtClean="0"/>
              <a:t>Results</a:t>
            </a:r>
            <a:endParaRPr lang="en-US" sz="1400" b="1" dirty="0"/>
          </a:p>
        </p:txBody>
      </p:sp>
      <p:sp>
        <p:nvSpPr>
          <p:cNvPr id="11" name="TextBox 10"/>
          <p:cNvSpPr txBox="1"/>
          <p:nvPr/>
        </p:nvSpPr>
        <p:spPr>
          <a:xfrm>
            <a:off x="6705600" y="3810000"/>
            <a:ext cx="720647" cy="307777"/>
          </a:xfrm>
          <a:prstGeom prst="rect">
            <a:avLst/>
          </a:prstGeom>
          <a:noFill/>
        </p:spPr>
        <p:txBody>
          <a:bodyPr wrap="square" rtlCol="0">
            <a:spAutoFit/>
          </a:bodyPr>
          <a:lstStyle/>
          <a:p>
            <a:r>
              <a:rPr lang="en-US" sz="1400" b="1" dirty="0" smtClean="0"/>
              <a:t>Results</a:t>
            </a:r>
            <a:endParaRPr lang="en-US" sz="1400"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dirty="0" smtClean="0">
                <a:effectLst>
                  <a:outerShdw blurRad="38100" dist="38100" dir="2700000" algn="tl">
                    <a:srgbClr val="000000">
                      <a:alpha val="43137"/>
                    </a:srgbClr>
                  </a:outerShdw>
                </a:effectLst>
              </a:rPr>
              <a:t>A life-cycle portfolio of programs to build resilience and opportunity</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ine Callout 1 5"/>
          <p:cNvSpPr/>
          <p:nvPr/>
        </p:nvSpPr>
        <p:spPr>
          <a:xfrm>
            <a:off x="7162800" y="1600200"/>
            <a:ext cx="1981200" cy="1219200"/>
          </a:xfrm>
          <a:prstGeom prst="borderCallout1">
            <a:avLst>
              <a:gd name="adj1" fmla="val 48060"/>
              <a:gd name="adj2" fmla="val -614"/>
              <a:gd name="adj3" fmla="val 76294"/>
              <a:gd name="adj4" fmla="val -8910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a:r>
              <a:rPr lang="en-US" sz="1400" b="1" i="1" dirty="0" smtClean="0">
                <a:solidFill>
                  <a:schemeClr val="bg1"/>
                </a:solidFill>
              </a:rPr>
              <a:t>Promotion: </a:t>
            </a:r>
            <a:r>
              <a:rPr lang="en-US" sz="1400" dirty="0" smtClean="0">
                <a:solidFill>
                  <a:schemeClr val="bg1"/>
                </a:solidFill>
              </a:rPr>
              <a:t>Nutrition/ECD, CCTs for pre-school, health</a:t>
            </a:r>
          </a:p>
          <a:p>
            <a:pPr algn="r"/>
            <a:r>
              <a:rPr lang="en-US" sz="1400" b="1" i="1" dirty="0" smtClean="0">
                <a:solidFill>
                  <a:schemeClr val="bg1"/>
                </a:solidFill>
              </a:rPr>
              <a:t>Protection: </a:t>
            </a:r>
            <a:r>
              <a:rPr lang="en-US" sz="1400" dirty="0" smtClean="0">
                <a:solidFill>
                  <a:schemeClr val="bg1"/>
                </a:solidFill>
              </a:rPr>
              <a:t>OVC programs, child allowances</a:t>
            </a:r>
            <a:endParaRPr lang="en-US" sz="1400" dirty="0">
              <a:solidFill>
                <a:schemeClr val="bg1"/>
              </a:solidFill>
            </a:endParaRPr>
          </a:p>
        </p:txBody>
      </p:sp>
      <p:sp>
        <p:nvSpPr>
          <p:cNvPr id="7" name="Line Callout 1 6"/>
          <p:cNvSpPr/>
          <p:nvPr/>
        </p:nvSpPr>
        <p:spPr>
          <a:xfrm>
            <a:off x="0" y="3200400"/>
            <a:ext cx="1524000" cy="2819400"/>
          </a:xfrm>
          <a:prstGeom prst="borderCallout1">
            <a:avLst>
              <a:gd name="adj1" fmla="val 50647"/>
              <a:gd name="adj2" fmla="val 99253"/>
              <a:gd name="adj3" fmla="val 59914"/>
              <a:gd name="adj4" fmla="val 20114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1400" b="1" i="1" dirty="0" smtClean="0">
                <a:solidFill>
                  <a:schemeClr val="bg1"/>
                </a:solidFill>
              </a:rPr>
              <a:t>Promotion:</a:t>
            </a:r>
            <a:r>
              <a:rPr lang="en-US" sz="1400" b="1" dirty="0" smtClean="0">
                <a:solidFill>
                  <a:schemeClr val="bg1"/>
                </a:solidFill>
              </a:rPr>
              <a:t> </a:t>
            </a:r>
            <a:r>
              <a:rPr lang="en-US" sz="1400" dirty="0" smtClean="0">
                <a:solidFill>
                  <a:schemeClr val="bg1"/>
                </a:solidFill>
              </a:rPr>
              <a:t>Employment services, entrepreneurship, training and skills</a:t>
            </a:r>
          </a:p>
          <a:p>
            <a:r>
              <a:rPr lang="en-US" sz="1400" b="1" i="1" dirty="0" smtClean="0">
                <a:solidFill>
                  <a:schemeClr val="bg1"/>
                </a:solidFill>
              </a:rPr>
              <a:t>Protection: </a:t>
            </a:r>
            <a:r>
              <a:rPr lang="en-US" sz="1400" dirty="0" smtClean="0">
                <a:solidFill>
                  <a:schemeClr val="bg1"/>
                </a:solidFill>
              </a:rPr>
              <a:t>Cash and in-kind transfers, public works programs</a:t>
            </a:r>
          </a:p>
          <a:p>
            <a:r>
              <a:rPr lang="en-US" sz="1400" b="1" i="1" dirty="0" smtClean="0">
                <a:solidFill>
                  <a:schemeClr val="bg1"/>
                </a:solidFill>
              </a:rPr>
              <a:t>Prevention: </a:t>
            </a:r>
            <a:r>
              <a:rPr lang="en-US" sz="1400" dirty="0" smtClean="0">
                <a:solidFill>
                  <a:schemeClr val="bg1"/>
                </a:solidFill>
              </a:rPr>
              <a:t>Unemployment, disability insurance </a:t>
            </a:r>
            <a:endParaRPr lang="en-US" sz="1400" i="1" dirty="0" smtClean="0">
              <a:solidFill>
                <a:schemeClr val="bg1"/>
              </a:solidFill>
            </a:endParaRPr>
          </a:p>
        </p:txBody>
      </p:sp>
      <p:sp>
        <p:nvSpPr>
          <p:cNvPr id="8" name="Line Callout 1 7"/>
          <p:cNvSpPr/>
          <p:nvPr/>
        </p:nvSpPr>
        <p:spPr>
          <a:xfrm>
            <a:off x="7620000" y="3048000"/>
            <a:ext cx="1524000" cy="1676400"/>
          </a:xfrm>
          <a:prstGeom prst="borderCallout1">
            <a:avLst>
              <a:gd name="adj1" fmla="val 49785"/>
              <a:gd name="adj2" fmla="val -2126"/>
              <a:gd name="adj3" fmla="val 34299"/>
              <a:gd name="adj4" fmla="val -38333"/>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400" b="1" i="1" dirty="0" smtClean="0">
                <a:solidFill>
                  <a:schemeClr val="bg1"/>
                </a:solidFill>
              </a:rPr>
              <a:t>Promotion</a:t>
            </a:r>
            <a:r>
              <a:rPr lang="en-US" sz="1400" i="1" dirty="0" smtClean="0">
                <a:solidFill>
                  <a:schemeClr val="bg1"/>
                </a:solidFill>
              </a:rPr>
              <a:t>: </a:t>
            </a:r>
            <a:r>
              <a:rPr lang="en-US" sz="1400" dirty="0" smtClean="0">
                <a:solidFill>
                  <a:schemeClr val="bg1"/>
                </a:solidFill>
              </a:rPr>
              <a:t>CCTs for (girls’) education</a:t>
            </a:r>
          </a:p>
          <a:p>
            <a:pPr algn="r"/>
            <a:r>
              <a:rPr lang="en-US" sz="1400" b="1" i="1" dirty="0" smtClean="0">
                <a:solidFill>
                  <a:schemeClr val="bg1"/>
                </a:solidFill>
              </a:rPr>
              <a:t>Protection</a:t>
            </a:r>
            <a:r>
              <a:rPr lang="en-US" sz="1400" i="1" dirty="0" smtClean="0">
                <a:solidFill>
                  <a:schemeClr val="bg1"/>
                </a:solidFill>
              </a:rPr>
              <a:t>: </a:t>
            </a:r>
            <a:r>
              <a:rPr lang="en-US" sz="1400" dirty="0" smtClean="0">
                <a:solidFill>
                  <a:schemeClr val="bg1"/>
                </a:solidFill>
              </a:rPr>
              <a:t>Child allowances, school feeding</a:t>
            </a:r>
          </a:p>
          <a:p>
            <a:pPr algn="ctr"/>
            <a:endParaRPr lang="en-US" sz="1400" dirty="0" smtClean="0">
              <a:solidFill>
                <a:schemeClr val="bg1"/>
              </a:solidFill>
            </a:endParaRPr>
          </a:p>
        </p:txBody>
      </p:sp>
      <p:sp>
        <p:nvSpPr>
          <p:cNvPr id="9" name="Line Callout 1 8"/>
          <p:cNvSpPr/>
          <p:nvPr/>
        </p:nvSpPr>
        <p:spPr>
          <a:xfrm>
            <a:off x="7620000" y="5181600"/>
            <a:ext cx="1524000" cy="914400"/>
          </a:xfrm>
          <a:prstGeom prst="borderCallout1">
            <a:avLst>
              <a:gd name="adj1" fmla="val 49785"/>
              <a:gd name="adj2" fmla="val -2126"/>
              <a:gd name="adj3" fmla="val 40949"/>
              <a:gd name="adj4" fmla="val -7816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400" b="1" i="1" dirty="0" smtClean="0">
                <a:solidFill>
                  <a:schemeClr val="bg1"/>
                </a:solidFill>
              </a:rPr>
              <a:t>Promotion:</a:t>
            </a:r>
            <a:r>
              <a:rPr lang="en-US" sz="1400" b="1" dirty="0" smtClean="0">
                <a:solidFill>
                  <a:schemeClr val="bg1"/>
                </a:solidFill>
              </a:rPr>
              <a:t> </a:t>
            </a:r>
            <a:r>
              <a:rPr lang="en-US" sz="1400" dirty="0" smtClean="0">
                <a:solidFill>
                  <a:schemeClr val="bg1"/>
                </a:solidFill>
              </a:rPr>
              <a:t>Youth employment programs, skills training</a:t>
            </a:r>
          </a:p>
        </p:txBody>
      </p:sp>
      <p:sp>
        <p:nvSpPr>
          <p:cNvPr id="10" name="Line Callout 1 9"/>
          <p:cNvSpPr/>
          <p:nvPr/>
        </p:nvSpPr>
        <p:spPr>
          <a:xfrm>
            <a:off x="0" y="1600200"/>
            <a:ext cx="1524000" cy="1447800"/>
          </a:xfrm>
          <a:prstGeom prst="borderCallout1">
            <a:avLst>
              <a:gd name="adj1" fmla="val 46337"/>
              <a:gd name="adj2" fmla="val 101322"/>
              <a:gd name="adj3" fmla="val 111146"/>
              <a:gd name="adj4" fmla="val 15304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400" b="1" i="1" dirty="0" smtClean="0">
                <a:solidFill>
                  <a:schemeClr val="bg1"/>
                </a:solidFill>
              </a:rPr>
              <a:t>Protection: </a:t>
            </a:r>
            <a:r>
              <a:rPr lang="en-US" sz="1400" dirty="0" smtClean="0">
                <a:solidFill>
                  <a:schemeClr val="bg1"/>
                </a:solidFill>
              </a:rPr>
              <a:t>Social pensions</a:t>
            </a:r>
          </a:p>
          <a:p>
            <a:r>
              <a:rPr lang="en-US" sz="1400" b="1" i="1" dirty="0" smtClean="0">
                <a:solidFill>
                  <a:schemeClr val="bg1"/>
                </a:solidFill>
              </a:rPr>
              <a:t>Prevention: </a:t>
            </a:r>
            <a:r>
              <a:rPr lang="en-US" sz="1400" dirty="0" smtClean="0">
                <a:solidFill>
                  <a:schemeClr val="bg1"/>
                </a:solidFill>
              </a:rPr>
              <a:t>Old-age pensions, disability insurance</a:t>
            </a:r>
            <a:endParaRPr lang="en-US" sz="1400" dirty="0"/>
          </a:p>
        </p:txBody>
      </p:sp>
      <p:sp>
        <p:nvSpPr>
          <p:cNvPr id="11" name="Slide Number Placeholder 11"/>
          <p:cNvSpPr>
            <a:spLocks noGrp="1"/>
          </p:cNvSpPr>
          <p:nvPr>
            <p:ph type="sldNum" sz="quarter" idx="12"/>
          </p:nvPr>
        </p:nvSpPr>
        <p:spPr>
          <a:xfrm>
            <a:off x="8610600" y="6400800"/>
            <a:ext cx="533400" cy="457200"/>
          </a:xfrm>
          <a:prstGeom prst="rect">
            <a:avLst/>
          </a:prstGeom>
        </p:spPr>
        <p:txBody>
          <a:bodyPr>
            <a:noAutofit/>
          </a:bodyPr>
          <a:lstStyle/>
          <a:p>
            <a:pPr algn="ctr"/>
            <a:fld id="{EA2D8E14-2FC0-4EF3-B6ED-0A7DAB63DAB0}" type="slidenum">
              <a:rPr lang="en-US" sz="1200" smtClean="0">
                <a:solidFill>
                  <a:schemeClr val="tx2">
                    <a:lumMod val="60000"/>
                    <a:lumOff val="40000"/>
                  </a:schemeClr>
                </a:solidFill>
              </a:rPr>
              <a:pPr algn="ctr"/>
              <a:t>13</a:t>
            </a:fld>
            <a:endParaRPr lang="en-US" sz="1200" dirty="0">
              <a:solidFill>
                <a:schemeClr val="tx2">
                  <a:lumMod val="60000"/>
                  <a:lumOff val="4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1+#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par>
                                <p:cTn id="18" presetID="2" presetClass="entr" presetSubtype="6"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1+#ppt_w/2"/>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9"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0-#ppt_w/2"/>
                                          </p:val>
                                        </p:tav>
                                        <p:tav tm="100000">
                                          <p:val>
                                            <p:strVal val="#ppt_x"/>
                                          </p:val>
                                        </p:tav>
                                      </p:tavLst>
                                    </p:anim>
                                    <p:anim calcmode="lin" valueType="num">
                                      <p:cBhvr additive="base">
                                        <p:cTn id="25" dur="500" fill="hold"/>
                                        <p:tgtEl>
                                          <p:spTgt spid="10"/>
                                        </p:tgtEl>
                                        <p:attrNameLst>
                                          <p:attrName>ppt_y</p:attrName>
                                        </p:attrNameLst>
                                      </p:cBhvr>
                                      <p:tavLst>
                                        <p:tav tm="0">
                                          <p:val>
                                            <p:strVal val="0-#ppt_h/2"/>
                                          </p:val>
                                        </p:tav>
                                        <p:tav tm="100000">
                                          <p:val>
                                            <p:strVal val="#ppt_y"/>
                                          </p:val>
                                        </p:tav>
                                      </p:tavLst>
                                    </p:anim>
                                  </p:childTnLst>
                                </p:cTn>
                              </p:par>
                              <p:par>
                                <p:cTn id="26" presetID="2" presetClass="entr" presetSubtype="12"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838200"/>
          </a:xfrm>
        </p:spPr>
        <p:txBody>
          <a:bodyPr>
            <a:noAutofit/>
          </a:bodyPr>
          <a:lstStyle/>
          <a:p>
            <a:pPr algn="l"/>
            <a:r>
              <a:rPr lang="en-US" sz="3200" b="1" dirty="0" smtClean="0"/>
              <a:t>Emerging areas of focus for new World Bank Social Protection and Labor strategy</a:t>
            </a:r>
            <a:endParaRPr lang="en-US" sz="3200" b="1" dirty="0"/>
          </a:p>
        </p:txBody>
      </p:sp>
      <p:sp>
        <p:nvSpPr>
          <p:cNvPr id="12" name="Slide Number Placeholder 11"/>
          <p:cNvSpPr>
            <a:spLocks noGrp="1"/>
          </p:cNvSpPr>
          <p:nvPr>
            <p:ph type="sldNum" sz="quarter" idx="12"/>
          </p:nvPr>
        </p:nvSpPr>
        <p:spPr/>
        <p:txBody>
          <a:bodyPr>
            <a:normAutofit/>
          </a:bodyPr>
          <a:lstStyle/>
          <a:p>
            <a:fld id="{EA2D8E14-2FC0-4EF3-B6ED-0A7DAB63DAB0}" type="slidenum">
              <a:rPr lang="en-US" smtClean="0"/>
              <a:pPr/>
              <a:t>14</a:t>
            </a:fld>
            <a:endParaRPr lang="en-US" dirty="0"/>
          </a:p>
        </p:txBody>
      </p:sp>
      <p:pic>
        <p:nvPicPr>
          <p:cNvPr id="10" name="Picture 9" descr="wbcube-l.jpg"/>
          <p:cNvPicPr>
            <a:picLocks noChangeAspect="1"/>
          </p:cNvPicPr>
          <p:nvPr/>
        </p:nvPicPr>
        <p:blipFill>
          <a:blip r:embed="rId3" cstate="print"/>
          <a:stretch>
            <a:fillRect/>
          </a:stretch>
        </p:blipFill>
        <p:spPr>
          <a:xfrm>
            <a:off x="8305799" y="0"/>
            <a:ext cx="838201" cy="838201"/>
          </a:xfrm>
          <a:prstGeom prst="rect">
            <a:avLst/>
          </a:prstGeom>
        </p:spPr>
      </p:pic>
      <p:sp>
        <p:nvSpPr>
          <p:cNvPr id="13" name="Rectangle 12"/>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aphicFrame>
        <p:nvGraphicFramePr>
          <p:cNvPr id="19" name="Table 18"/>
          <p:cNvGraphicFramePr>
            <a:graphicFrameLocks noGrp="1"/>
          </p:cNvGraphicFramePr>
          <p:nvPr/>
        </p:nvGraphicFramePr>
        <p:xfrm>
          <a:off x="304800" y="970280"/>
          <a:ext cx="8229600" cy="5730240"/>
        </p:xfrm>
        <a:graphic>
          <a:graphicData uri="http://schemas.openxmlformats.org/drawingml/2006/table">
            <a:tbl>
              <a:tblPr firstRow="1" bandRow="1">
                <a:tableStyleId>{5C22544A-7EE6-4342-B048-85BDC9FD1C3A}</a:tableStyleId>
              </a:tblPr>
              <a:tblGrid>
                <a:gridCol w="3191070"/>
                <a:gridCol w="5038530"/>
              </a:tblGrid>
              <a:tr h="370840">
                <a:tc>
                  <a:txBody>
                    <a:bodyPr/>
                    <a:lstStyle/>
                    <a:p>
                      <a:pPr algn="ctr"/>
                      <a:r>
                        <a:rPr lang="en-US" sz="2000" u="sng" dirty="0" smtClean="0">
                          <a:solidFill>
                            <a:schemeClr val="tx1"/>
                          </a:solidFill>
                        </a:rPr>
                        <a:t>Global Gaps</a:t>
                      </a:r>
                      <a:endParaRPr lang="en-US" sz="2000" u="sng" dirty="0">
                        <a:solidFill>
                          <a:schemeClr val="tx1"/>
                        </a:solidFill>
                      </a:endParaRPr>
                    </a:p>
                  </a:txBody>
                  <a:tcPr>
                    <a:noFill/>
                  </a:tcPr>
                </a:tc>
                <a:tc>
                  <a:txBody>
                    <a:bodyPr/>
                    <a:lstStyle/>
                    <a:p>
                      <a:pPr algn="ctr"/>
                      <a:r>
                        <a:rPr lang="en-US" sz="2000" u="sng" dirty="0" smtClean="0">
                          <a:solidFill>
                            <a:schemeClr val="tx1"/>
                          </a:solidFill>
                        </a:rPr>
                        <a:t>Areas of focus</a:t>
                      </a:r>
                      <a:endParaRPr lang="en-US" sz="2000" u="sng" dirty="0">
                        <a:solidFill>
                          <a:schemeClr val="tx1"/>
                        </a:solidFill>
                      </a:endParaRPr>
                    </a:p>
                  </a:txBody>
                  <a:tcPr>
                    <a:noFill/>
                  </a:tcPr>
                </a:tc>
              </a:tr>
              <a:tr h="1280160">
                <a:tc>
                  <a:txBody>
                    <a:bodyPr/>
                    <a:lstStyle/>
                    <a:p>
                      <a:r>
                        <a:rPr lang="en-US" sz="2800" b="1" dirty="0" smtClean="0">
                          <a:solidFill>
                            <a:schemeClr val="tx2">
                              <a:lumMod val="60000"/>
                              <a:lumOff val="40000"/>
                            </a:schemeClr>
                          </a:solidFill>
                        </a:rPr>
                        <a:t>Fragmentation</a:t>
                      </a:r>
                    </a:p>
                  </a:txBody>
                  <a:tcPr>
                    <a:noFill/>
                  </a:tcPr>
                </a:tc>
                <a:tc>
                  <a:txBody>
                    <a:bodyPr/>
                    <a:lstStyle/>
                    <a:p>
                      <a:pPr marL="457200" marR="0" lvl="1" indent="0" algn="l" defTabSz="914400" rtl="0" eaLnBrk="1" fontAlgn="auto" latinLnBrk="0" hangingPunct="1">
                        <a:lnSpc>
                          <a:spcPct val="100000"/>
                        </a:lnSpc>
                        <a:spcBef>
                          <a:spcPts val="550"/>
                        </a:spcBef>
                        <a:spcAft>
                          <a:spcPts val="600"/>
                        </a:spcAft>
                        <a:buClrTx/>
                        <a:buSzPct val="100000"/>
                        <a:buFont typeface="Calibri"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Build appropriate, country-specific, </a:t>
                      </a:r>
                      <a:r>
                        <a:rPr kumimoji="0" lang="en-US" sz="24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social protection systems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2">
                              <a:lumMod val="60000"/>
                              <a:lumOff val="40000"/>
                            </a:schemeClr>
                          </a:solidFill>
                        </a:rPr>
                        <a:t>Coverage</a:t>
                      </a:r>
                    </a:p>
                    <a:p>
                      <a:endParaRPr lang="en-US" sz="2800" dirty="0">
                        <a:solidFill>
                          <a:schemeClr val="tx2">
                            <a:lumMod val="60000"/>
                            <a:lumOff val="40000"/>
                          </a:schemeClr>
                        </a:solidFill>
                      </a:endParaRPr>
                    </a:p>
                  </a:txBody>
                  <a:tcPr>
                    <a:noFill/>
                  </a:tcPr>
                </a:tc>
                <a:tc>
                  <a:txBody>
                    <a:bodyPr/>
                    <a:lstStyle/>
                    <a:p>
                      <a:pPr marL="457200" marR="0" lvl="1" indent="0" algn="l" defTabSz="914400" rtl="0" eaLnBrk="1" fontAlgn="auto" latinLnBrk="0" hangingPunct="1">
                        <a:lnSpc>
                          <a:spcPct val="100000"/>
                        </a:lnSpc>
                        <a:spcBef>
                          <a:spcPts val="0"/>
                        </a:spcBef>
                        <a:spcAft>
                          <a:spcPts val="0"/>
                        </a:spcAft>
                        <a:buClrTx/>
                        <a:buSzTx/>
                        <a:buFont typeface="Calibri"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Expand</a:t>
                      </a:r>
                      <a:r>
                        <a:rPr kumimoji="0" lang="en-US" sz="2400" b="1" i="0" u="none" strike="noStrike" kern="1200" cap="none" spc="0" normalizeH="0" noProof="0" dirty="0" smtClean="0">
                          <a:ln>
                            <a:noFill/>
                          </a:ln>
                          <a:solidFill>
                            <a:schemeClr val="tx2">
                              <a:lumMod val="60000"/>
                              <a:lumOff val="40000"/>
                            </a:schemeClr>
                          </a:solidFill>
                          <a:effectLst/>
                          <a:uLnTx/>
                          <a:uFillTx/>
                          <a:latin typeface="+mn-lt"/>
                          <a:ea typeface="+mn-ea"/>
                          <a:cs typeface="+mn-cs"/>
                        </a:rPr>
                        <a:t> coverage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especially in </a:t>
                      </a:r>
                      <a:r>
                        <a:rPr lang="en-US" sz="2400" b="1" dirty="0" smtClean="0">
                          <a:solidFill>
                            <a:schemeClr val="tx2">
                              <a:lumMod val="60000"/>
                              <a:lumOff val="40000"/>
                            </a:schemeClr>
                          </a:solidFill>
                        </a:rPr>
                        <a:t>l</a:t>
                      </a:r>
                      <a:r>
                        <a:rPr kumimoji="0" lang="en-US" sz="2400" b="1" i="0" u="none" strike="noStrike" kern="1200" cap="none" spc="0" normalizeH="0" noProof="0" dirty="0" err="1" smtClean="0">
                          <a:ln>
                            <a:noFill/>
                          </a:ln>
                          <a:solidFill>
                            <a:schemeClr val="tx2">
                              <a:lumMod val="60000"/>
                              <a:lumOff val="40000"/>
                            </a:schemeClr>
                          </a:solidFill>
                          <a:effectLst/>
                          <a:uLnTx/>
                          <a:uFillTx/>
                          <a:latin typeface="+mn-lt"/>
                          <a:ea typeface="+mn-ea"/>
                          <a:cs typeface="+mn-cs"/>
                        </a:rPr>
                        <a:t>ow</a:t>
                      </a:r>
                      <a:r>
                        <a:rPr lang="en-US" sz="2400" b="1" dirty="0" smtClean="0">
                          <a:solidFill>
                            <a:schemeClr val="tx2">
                              <a:lumMod val="60000"/>
                              <a:lumOff val="40000"/>
                            </a:schemeClr>
                          </a:solidFill>
                        </a:rPr>
                        <a:t>-</a:t>
                      </a:r>
                      <a:r>
                        <a:rPr kumimoji="0" lang="en-US" sz="2400" b="1" i="0" u="none" strike="noStrike" kern="1200" cap="none" spc="0" normalizeH="0" noProof="0" dirty="0" smtClean="0">
                          <a:ln>
                            <a:noFill/>
                          </a:ln>
                          <a:solidFill>
                            <a:schemeClr val="tx2">
                              <a:lumMod val="60000"/>
                              <a:lumOff val="40000"/>
                            </a:schemeClr>
                          </a:solidFill>
                          <a:effectLst/>
                          <a:uLnTx/>
                          <a:uFillTx/>
                          <a:latin typeface="+mn-lt"/>
                          <a:ea typeface="+mn-ea"/>
                          <a:cs typeface="+mn-cs"/>
                        </a:rPr>
                        <a:t>income countries and fragile states</a:t>
                      </a:r>
                    </a:p>
                    <a:p>
                      <a:pPr marL="457200" marR="0" lvl="1" indent="-228600" algn="l" defTabSz="914400" rtl="0" eaLnBrk="1" fontAlgn="auto" latinLnBrk="0" hangingPunct="1">
                        <a:lnSpc>
                          <a:spcPct val="100000"/>
                        </a:lnSpc>
                        <a:spcBef>
                          <a:spcPts val="0"/>
                        </a:spcBef>
                        <a:spcAft>
                          <a:spcPts val="0"/>
                        </a:spcAft>
                        <a:buClrTx/>
                        <a:buSzTx/>
                        <a:buFont typeface="Calibri" pitchFamily="34" charset="0"/>
                        <a:buNone/>
                        <a:tabLst/>
                        <a:defRPr/>
                      </a:pPr>
                      <a:endParaRPr lang="en-US" sz="2400" b="1" dirty="0" smtClean="0">
                        <a:solidFill>
                          <a:schemeClr val="tx1"/>
                        </a:solidFill>
                      </a:endParaRPr>
                    </a:p>
                  </a:txBody>
                  <a:tcPr>
                    <a:noFill/>
                  </a:tcPr>
                </a:tc>
              </a:tr>
              <a:tr h="370840">
                <a:tc>
                  <a:txBody>
                    <a:bodyPr/>
                    <a:lstStyle/>
                    <a:p>
                      <a:r>
                        <a:rPr lang="en-US" sz="2800" b="1" dirty="0" smtClean="0">
                          <a:solidFill>
                            <a:schemeClr val="tx2">
                              <a:lumMod val="60000"/>
                              <a:lumOff val="40000"/>
                            </a:schemeClr>
                          </a:solidFill>
                        </a:rPr>
                        <a:t>Weak link to productivity</a:t>
                      </a:r>
                    </a:p>
                    <a:p>
                      <a:endParaRPr lang="en-US" sz="2800" dirty="0">
                        <a:solidFill>
                          <a:schemeClr val="tx2">
                            <a:lumMod val="60000"/>
                            <a:lumOff val="40000"/>
                          </a:schemeClr>
                        </a:solidFill>
                      </a:endParaRPr>
                    </a:p>
                  </a:txBody>
                  <a:tcPr>
                    <a:noFill/>
                  </a:tcPr>
                </a:tc>
                <a:tc>
                  <a:txBody>
                    <a:bodyPr/>
                    <a:lstStyle/>
                    <a:p>
                      <a:pPr marL="457200" marR="0" lvl="1" indent="0" algn="l" defTabSz="914400" rtl="0" eaLnBrk="1" fontAlgn="auto" latinLnBrk="0" hangingPunct="1">
                        <a:lnSpc>
                          <a:spcPct val="100000"/>
                        </a:lnSpc>
                        <a:spcBef>
                          <a:spcPts val="0"/>
                        </a:spcBef>
                        <a:spcAft>
                          <a:spcPts val="0"/>
                        </a:spcAft>
                        <a:buClrTx/>
                        <a:buSzTx/>
                        <a:buFont typeface="Calibri" pitchFamily="34" charset="0"/>
                        <a:buNone/>
                        <a:tabLst/>
                        <a:defRPr/>
                      </a:pPr>
                      <a:r>
                        <a:rPr lang="en-US" sz="2400" b="0" kern="1200" dirty="0" smtClean="0">
                          <a:solidFill>
                            <a:schemeClr val="tx1"/>
                          </a:solidFill>
                          <a:latin typeface="+mn-lt"/>
                          <a:ea typeface="+mn-ea"/>
                          <a:cs typeface="+mn-cs"/>
                        </a:rPr>
                        <a:t>Promote</a:t>
                      </a:r>
                      <a:r>
                        <a:rPr lang="en-US" sz="2400" b="1" kern="1200" dirty="0" smtClean="0">
                          <a:solidFill>
                            <a:schemeClr val="tx2">
                              <a:lumMod val="60000"/>
                              <a:lumOff val="40000"/>
                            </a:schemeClr>
                          </a:solidFill>
                          <a:latin typeface="+mn-lt"/>
                          <a:ea typeface="+mn-ea"/>
                          <a:cs typeface="+mn-cs"/>
                        </a:rPr>
                        <a:t> links to human capital, skills and labor market insertion</a:t>
                      </a:r>
                    </a:p>
                    <a:p>
                      <a:pPr marL="457200" marR="0" lvl="1" indent="-228600" algn="l" defTabSz="914400" rtl="0" eaLnBrk="1" fontAlgn="auto" latinLnBrk="0" hangingPunct="1">
                        <a:lnSpc>
                          <a:spcPct val="100000"/>
                        </a:lnSpc>
                        <a:spcBef>
                          <a:spcPts val="0"/>
                        </a:spcBef>
                        <a:spcAft>
                          <a:spcPts val="0"/>
                        </a:spcAft>
                        <a:buClrTx/>
                        <a:buSzTx/>
                        <a:buFont typeface="Calibri" pitchFamily="34" charset="0"/>
                        <a:buNone/>
                        <a:tabLst/>
                        <a:defRPr/>
                      </a:pPr>
                      <a:endParaRPr lang="en-US" sz="2400" dirty="0" smtClean="0">
                        <a:solidFill>
                          <a:schemeClr val="tx1"/>
                        </a:solidFill>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2">
                              <a:lumMod val="60000"/>
                              <a:lumOff val="40000"/>
                            </a:schemeClr>
                          </a:solidFill>
                        </a:rPr>
                        <a:t>Knowledge</a:t>
                      </a:r>
                    </a:p>
                    <a:p>
                      <a:endParaRPr lang="en-US" sz="2800" dirty="0">
                        <a:solidFill>
                          <a:schemeClr val="tx2">
                            <a:lumMod val="60000"/>
                            <a:lumOff val="40000"/>
                          </a:schemeClr>
                        </a:solidFill>
                      </a:endParaRPr>
                    </a:p>
                  </a:txBody>
                  <a:tcPr>
                    <a:noFill/>
                  </a:tcPr>
                </a:tc>
                <a:tc>
                  <a:txBody>
                    <a:bodyPr/>
                    <a:lstStyle/>
                    <a:p>
                      <a:pPr marL="457200" marR="0" lvl="1" indent="0" algn="l" defTabSz="914400" rtl="0" eaLnBrk="1" fontAlgn="auto" latinLnBrk="0" hangingPunct="1">
                        <a:lnSpc>
                          <a:spcPct val="100000"/>
                        </a:lnSpc>
                        <a:spcBef>
                          <a:spcPts val="0"/>
                        </a:spcBef>
                        <a:spcAft>
                          <a:spcPts val="0"/>
                        </a:spcAft>
                        <a:buClrTx/>
                        <a:buSzTx/>
                        <a:buFont typeface="Calibri" pitchFamily="34" charset="0"/>
                        <a:buNone/>
                        <a:tabLst/>
                        <a:defRPr/>
                      </a:pPr>
                      <a:r>
                        <a:rPr lang="en-US" sz="2400" b="0" noProof="0" dirty="0" smtClean="0">
                          <a:solidFill>
                            <a:schemeClr val="tx1"/>
                          </a:solidFill>
                        </a:rPr>
                        <a:t>Expand</a:t>
                      </a:r>
                      <a:r>
                        <a:rPr lang="en-US" sz="2400" b="1" noProof="0" dirty="0" smtClean="0">
                          <a:solidFill>
                            <a:schemeClr val="tx2">
                              <a:lumMod val="60000"/>
                              <a:lumOff val="40000"/>
                            </a:schemeClr>
                          </a:solidFill>
                        </a:rPr>
                        <a:t> investment in </a:t>
                      </a:r>
                      <a:r>
                        <a:rPr kumimoji="0" lang="en-US" sz="24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results </a:t>
                      </a:r>
                      <a:r>
                        <a:rPr lang="en-US" sz="2400" dirty="0" smtClean="0">
                          <a:solidFill>
                            <a:schemeClr val="tx1"/>
                          </a:solidFill>
                        </a:rPr>
                        <a:t>and </a:t>
                      </a:r>
                      <a:r>
                        <a:rPr lang="en-US" sz="2400" b="1" noProof="0" dirty="0" smtClean="0">
                          <a:solidFill>
                            <a:schemeClr val="tx2">
                              <a:lumMod val="60000"/>
                              <a:lumOff val="40000"/>
                            </a:schemeClr>
                          </a:solidFill>
                        </a:rPr>
                        <a:t>k</a:t>
                      </a:r>
                      <a:r>
                        <a:rPr kumimoji="0" lang="en-US" sz="24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nowledge</a:t>
                      </a:r>
                    </a:p>
                    <a:p>
                      <a:pPr marL="457200" marR="0" lvl="1" indent="-228600" algn="l" defTabSz="914400" rtl="0" eaLnBrk="1" fontAlgn="auto" latinLnBrk="0" hangingPunct="1">
                        <a:lnSpc>
                          <a:spcPct val="100000"/>
                        </a:lnSpc>
                        <a:spcBef>
                          <a:spcPts val="0"/>
                        </a:spcBef>
                        <a:spcAft>
                          <a:spcPts val="0"/>
                        </a:spcAft>
                        <a:buClrTx/>
                        <a:buSzTx/>
                        <a:buFont typeface="Calibri" pitchFamily="34" charset="0"/>
                        <a:buNone/>
                        <a:tabLst/>
                        <a:defRPr/>
                      </a:pPr>
                      <a:endParaRPr lang="en-US" sz="2000" dirty="0" smtClean="0">
                        <a:solidFill>
                          <a:schemeClr val="tx1"/>
                        </a:solidFill>
                      </a:endParaRPr>
                    </a:p>
                  </a:txBody>
                  <a:tcPr>
                    <a:noFill/>
                  </a:tcPr>
                </a:tc>
              </a:tr>
            </a:tbl>
          </a:graphicData>
        </a:graphic>
      </p:graphicFrame>
      <p:sp>
        <p:nvSpPr>
          <p:cNvPr id="20" name="Right Arrow 19"/>
          <p:cNvSpPr/>
          <p:nvPr/>
        </p:nvSpPr>
        <p:spPr>
          <a:xfrm>
            <a:off x="3048000" y="1371600"/>
            <a:ext cx="838200" cy="609600"/>
          </a:xfrm>
          <a:prstGeom prst="rightArrow">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1" name="Right Arrow 20"/>
          <p:cNvSpPr/>
          <p:nvPr/>
        </p:nvSpPr>
        <p:spPr>
          <a:xfrm>
            <a:off x="3048000" y="2667000"/>
            <a:ext cx="838200" cy="609600"/>
          </a:xfrm>
          <a:prstGeom prst="rightArrow">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2" name="Right Arrow 21"/>
          <p:cNvSpPr/>
          <p:nvPr/>
        </p:nvSpPr>
        <p:spPr>
          <a:xfrm>
            <a:off x="3048000" y="4191000"/>
            <a:ext cx="838200" cy="609600"/>
          </a:xfrm>
          <a:prstGeom prst="rightArrow">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3" name="Right Arrow 22"/>
          <p:cNvSpPr/>
          <p:nvPr/>
        </p:nvSpPr>
        <p:spPr>
          <a:xfrm>
            <a:off x="3048000" y="5715000"/>
            <a:ext cx="838200" cy="609600"/>
          </a:xfrm>
          <a:prstGeom prst="rightArrow">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triped Right Arrow 8"/>
          <p:cNvSpPr/>
          <p:nvPr/>
        </p:nvSpPr>
        <p:spPr>
          <a:xfrm rot="20677876">
            <a:off x="209500" y="2885241"/>
            <a:ext cx="9056245" cy="2213240"/>
          </a:xfrm>
          <a:prstGeom prst="striped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0600" y="457200"/>
            <a:ext cx="7620000" cy="838200"/>
          </a:xfrm>
        </p:spPr>
        <p:txBody>
          <a:bodyPr>
            <a:noAutofit/>
          </a:bodyPr>
          <a:lstStyle/>
          <a:p>
            <a:pPr>
              <a:defRPr/>
            </a:pPr>
            <a:r>
              <a:rPr lang="en-US" dirty="0" smtClean="0">
                <a:effectLst>
                  <a:outerShdw blurRad="38100" dist="38100" dir="2700000" algn="tl">
                    <a:srgbClr val="000000">
                      <a:alpha val="43137"/>
                    </a:srgbClr>
                  </a:outerShdw>
                </a:effectLst>
              </a:rPr>
              <a:t>Systems: Better social protection for the future</a:t>
            </a:r>
            <a:endParaRPr lang="en-US" dirty="0">
              <a:effectLst>
                <a:outerShdw blurRad="38100" dist="38100" dir="2700000" algn="tl">
                  <a:srgbClr val="000000">
                    <a:alpha val="43137"/>
                  </a:srgbClr>
                </a:outerShdw>
              </a:effectLst>
            </a:endParaRPr>
          </a:p>
        </p:txBody>
      </p:sp>
      <p:graphicFrame>
        <p:nvGraphicFramePr>
          <p:cNvPr id="22" name="Diagram 21"/>
          <p:cNvGraphicFramePr/>
          <p:nvPr/>
        </p:nvGraphicFramePr>
        <p:xfrm>
          <a:off x="685800" y="1905000"/>
          <a:ext cx="1981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 22"/>
          <p:cNvGraphicFramePr/>
          <p:nvPr/>
        </p:nvGraphicFramePr>
        <p:xfrm>
          <a:off x="6553200" y="1066800"/>
          <a:ext cx="2057400" cy="3886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4" name="Diagram 23"/>
          <p:cNvGraphicFramePr/>
          <p:nvPr/>
        </p:nvGraphicFramePr>
        <p:xfrm>
          <a:off x="3429000" y="1752600"/>
          <a:ext cx="2209800" cy="37846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 name="Slide Number Placeholder 11"/>
          <p:cNvSpPr txBox="1">
            <a:spLocks/>
          </p:cNvSpPr>
          <p:nvPr/>
        </p:nvSpPr>
        <p:spPr>
          <a:xfrm>
            <a:off x="8610600" y="6400800"/>
            <a:ext cx="533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A2D8E14-2FC0-4EF3-B6ED-0A7DAB63DAB0}" type="slidenum">
              <a:rPr kumimoji="0" lang="en-US" sz="1200" b="1" i="0" u="none" strike="noStrike" kern="1200" cap="none" spc="0" normalizeH="0" baseline="0" noProof="0" smtClean="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Graphic spid="23" grpId="0">
        <p:bldAsOne/>
      </p:bldGraphic>
      <p:bldGraphic spid="2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838200"/>
          </a:xfrm>
        </p:spPr>
        <p:txBody>
          <a:bodyPr>
            <a:noAutofit/>
          </a:bodyPr>
          <a:lstStyle/>
          <a:p>
            <a:pPr algn="l"/>
            <a:r>
              <a:rPr lang="en-US" sz="2800" b="1" dirty="0" smtClean="0"/>
              <a:t>Moving to systems yields multiple benefits </a:t>
            </a:r>
            <a:endParaRPr lang="en-US" sz="2800" b="1" dirty="0"/>
          </a:p>
        </p:txBody>
      </p:sp>
      <p:sp>
        <p:nvSpPr>
          <p:cNvPr id="5" name="Content Placeholder 2"/>
          <p:cNvSpPr>
            <a:spLocks noGrp="1"/>
          </p:cNvSpPr>
          <p:nvPr>
            <p:ph sz="half" idx="1"/>
          </p:nvPr>
        </p:nvSpPr>
        <p:spPr>
          <a:xfrm>
            <a:off x="533400" y="1066800"/>
            <a:ext cx="8153400" cy="5486400"/>
          </a:xfrm>
        </p:spPr>
        <p:txBody>
          <a:bodyPr>
            <a:normAutofit lnSpcReduction="10000"/>
          </a:bodyPr>
          <a:lstStyle/>
          <a:p>
            <a:pPr algn="just">
              <a:lnSpc>
                <a:spcPct val="200000"/>
              </a:lnSpc>
            </a:pPr>
            <a:r>
              <a:rPr lang="en-US" dirty="0" smtClean="0"/>
              <a:t>Equity</a:t>
            </a:r>
          </a:p>
          <a:p>
            <a:pPr algn="just">
              <a:lnSpc>
                <a:spcPct val="200000"/>
              </a:lnSpc>
            </a:pPr>
            <a:r>
              <a:rPr lang="en-US" dirty="0" smtClean="0"/>
              <a:t>Diversification and adaptation</a:t>
            </a:r>
          </a:p>
          <a:p>
            <a:pPr algn="just">
              <a:lnSpc>
                <a:spcPct val="200000"/>
              </a:lnSpc>
            </a:pPr>
            <a:r>
              <a:rPr lang="en-US" dirty="0" smtClean="0"/>
              <a:t>Smarter financing arrangements</a:t>
            </a:r>
          </a:p>
          <a:p>
            <a:pPr algn="just">
              <a:lnSpc>
                <a:spcPct val="200000"/>
              </a:lnSpc>
            </a:pPr>
            <a:r>
              <a:rPr lang="en-US" dirty="0" smtClean="0"/>
              <a:t>Economies of scale</a:t>
            </a:r>
          </a:p>
          <a:p>
            <a:pPr algn="just">
              <a:lnSpc>
                <a:spcPct val="200000"/>
              </a:lnSpc>
            </a:pPr>
            <a:r>
              <a:rPr lang="en-US" dirty="0" smtClean="0"/>
              <a:t>Incentives</a:t>
            </a:r>
          </a:p>
          <a:p>
            <a:pPr algn="just">
              <a:lnSpc>
                <a:spcPct val="200000"/>
              </a:lnSpc>
            </a:pPr>
            <a:r>
              <a:rPr lang="en-US" dirty="0" smtClean="0"/>
              <a:t>Broader coverage of population and services</a:t>
            </a:r>
          </a:p>
          <a:p>
            <a:pPr lvl="1" algn="just">
              <a:lnSpc>
                <a:spcPct val="200000"/>
              </a:lnSpc>
            </a:pPr>
            <a:endParaRPr lang="en-US" dirty="0" smtClean="0"/>
          </a:p>
        </p:txBody>
      </p:sp>
      <p:sp>
        <p:nvSpPr>
          <p:cNvPr id="7" name="Slide Number Placeholder 6"/>
          <p:cNvSpPr>
            <a:spLocks noGrp="1"/>
          </p:cNvSpPr>
          <p:nvPr>
            <p:ph type="sldNum" sz="quarter" idx="12"/>
          </p:nvPr>
        </p:nvSpPr>
        <p:spPr/>
        <p:txBody>
          <a:bodyPr>
            <a:normAutofit/>
          </a:bodyPr>
          <a:lstStyle/>
          <a:p>
            <a:fld id="{EA2D8E14-2FC0-4EF3-B6ED-0A7DAB63DAB0}" type="slidenum">
              <a:rPr lang="en-US" smtClean="0"/>
              <a:pPr/>
              <a:t>16</a:t>
            </a:fld>
            <a:endParaRPr lang="en-US"/>
          </a:p>
        </p:txBody>
      </p:sp>
      <p:pic>
        <p:nvPicPr>
          <p:cNvPr id="6" name="Picture 5" descr="wbcube-l.jpg"/>
          <p:cNvPicPr>
            <a:picLocks noChangeAspect="1"/>
          </p:cNvPicPr>
          <p:nvPr/>
        </p:nvPicPr>
        <p:blipFill>
          <a:blip r:embed="rId3" cstate="print"/>
          <a:stretch>
            <a:fillRect/>
          </a:stretch>
        </p:blipFill>
        <p:spPr>
          <a:xfrm>
            <a:off x="8305799" y="0"/>
            <a:ext cx="838201" cy="838201"/>
          </a:xfrm>
          <a:prstGeom prst="rect">
            <a:avLst/>
          </a:prstGeom>
        </p:spPr>
      </p:pic>
      <p:sp>
        <p:nvSpPr>
          <p:cNvPr id="8" name="Rectangle 7"/>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dvAuto="100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A2D8E14-2FC0-4EF3-B6ED-0A7DAB63DAB0}" type="slidenum">
              <a:rPr lang="en-US" smtClean="0"/>
              <a:pPr/>
              <a:t>17</a:t>
            </a:fld>
            <a:endParaRPr lang="en-US"/>
          </a:p>
        </p:txBody>
      </p:sp>
      <p:sp>
        <p:nvSpPr>
          <p:cNvPr id="4" name="Content Placeholder 3"/>
          <p:cNvSpPr>
            <a:spLocks noGrp="1"/>
          </p:cNvSpPr>
          <p:nvPr>
            <p:ph sz="quarter" idx="4294967295"/>
          </p:nvPr>
        </p:nvSpPr>
        <p:spPr>
          <a:xfrm>
            <a:off x="457200" y="1905000"/>
            <a:ext cx="8229600" cy="2590800"/>
          </a:xfrm>
        </p:spPr>
        <p:txBody>
          <a:bodyPr anchor="t">
            <a:normAutofit fontScale="92500" lnSpcReduction="10000"/>
          </a:bodyPr>
          <a:lstStyle/>
          <a:p>
            <a:pPr algn="ctr">
              <a:buNone/>
            </a:pPr>
            <a:endParaRPr lang="en-US" dirty="0" smtClean="0"/>
          </a:p>
          <a:p>
            <a:pPr algn="ctr">
              <a:buNone/>
            </a:pPr>
            <a:r>
              <a:rPr lang="en-US" sz="2800" b="1" dirty="0" smtClean="0"/>
              <a:t>We want to hear from you!</a:t>
            </a:r>
          </a:p>
          <a:p>
            <a:pPr algn="ctr">
              <a:buNone/>
            </a:pPr>
            <a:endParaRPr lang="en-US" sz="2800" b="1" dirty="0" smtClean="0"/>
          </a:p>
          <a:p>
            <a:pPr algn="ctr">
              <a:buNone/>
            </a:pPr>
            <a:r>
              <a:rPr lang="en-US" sz="2800" b="1" dirty="0" smtClean="0"/>
              <a:t>For information and feedback:</a:t>
            </a:r>
          </a:p>
          <a:p>
            <a:pPr algn="ctr">
              <a:buNone/>
            </a:pPr>
            <a:r>
              <a:rPr lang="en-US" sz="4400" b="1" dirty="0" smtClean="0">
                <a:solidFill>
                  <a:schemeClr val="accent1"/>
                </a:solidFill>
              </a:rPr>
              <a:t>www.worldbank.org/spstrategy</a:t>
            </a:r>
            <a:endParaRPr lang="en-US" sz="4400" b="1" dirty="0">
              <a:solidFill>
                <a:schemeClr val="accent1"/>
              </a:solidFill>
            </a:endParaRPr>
          </a:p>
        </p:txBody>
      </p:sp>
      <p:pic>
        <p:nvPicPr>
          <p:cNvPr id="6" name="Picture 5" descr="wbcube-l.jpg"/>
          <p:cNvPicPr>
            <a:picLocks noChangeAspect="1"/>
          </p:cNvPicPr>
          <p:nvPr/>
        </p:nvPicPr>
        <p:blipFill>
          <a:blip r:embed="rId2" cstate="print"/>
          <a:stretch>
            <a:fillRect/>
          </a:stretch>
        </p:blipFill>
        <p:spPr>
          <a:xfrm>
            <a:off x="8305799" y="0"/>
            <a:ext cx="838201" cy="83820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noAutofit/>
          </a:bodyPr>
          <a:lstStyle/>
          <a:p>
            <a:pPr algn="l"/>
            <a:r>
              <a:rPr lang="en-US" sz="2800" b="1" i="1" dirty="0" smtClean="0"/>
              <a:t>World Bank and Social Protection: </a:t>
            </a:r>
            <a:r>
              <a:rPr lang="en-US" sz="2800" b="1" dirty="0" smtClean="0"/>
              <a:t/>
            </a:r>
            <a:br>
              <a:rPr lang="en-US" sz="2800" b="1" dirty="0" smtClean="0"/>
            </a:br>
            <a:r>
              <a:rPr lang="en-US" sz="2800" b="1" dirty="0" smtClean="0"/>
              <a:t>Growing demand, demonstrated results</a:t>
            </a:r>
            <a:endParaRPr lang="en-US" sz="2800" b="1" dirty="0"/>
          </a:p>
        </p:txBody>
      </p:sp>
      <p:sp>
        <p:nvSpPr>
          <p:cNvPr id="5" name="Slide Number Placeholder 4"/>
          <p:cNvSpPr>
            <a:spLocks noGrp="1"/>
          </p:cNvSpPr>
          <p:nvPr>
            <p:ph type="sldNum" sz="quarter" idx="12"/>
          </p:nvPr>
        </p:nvSpPr>
        <p:spPr/>
        <p:txBody>
          <a:bodyPr/>
          <a:lstStyle/>
          <a:p>
            <a:fld id="{EA2D8E14-2FC0-4EF3-B6ED-0A7DAB63DAB0}" type="slidenum">
              <a:rPr lang="en-US" smtClean="0"/>
              <a:pPr/>
              <a:t>18</a:t>
            </a:fld>
            <a:endParaRPr lang="en-US"/>
          </a:p>
        </p:txBody>
      </p:sp>
      <p:graphicFrame>
        <p:nvGraphicFramePr>
          <p:cNvPr id="7" name="Chart 6"/>
          <p:cNvGraphicFramePr/>
          <p:nvPr/>
        </p:nvGraphicFramePr>
        <p:xfrm>
          <a:off x="5715000" y="2438400"/>
          <a:ext cx="32766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838200" y="1752600"/>
            <a:ext cx="5410200" cy="400110"/>
          </a:xfrm>
          <a:prstGeom prst="rect">
            <a:avLst/>
          </a:prstGeom>
          <a:noFill/>
        </p:spPr>
        <p:txBody>
          <a:bodyPr wrap="square" rtlCol="0">
            <a:spAutoFit/>
          </a:bodyPr>
          <a:lstStyle/>
          <a:p>
            <a:r>
              <a:rPr lang="en-US" sz="2000" dirty="0" smtClean="0"/>
              <a:t>Strong pro-cyclical lending…</a:t>
            </a:r>
            <a:endParaRPr lang="en-US" sz="2000" dirty="0"/>
          </a:p>
        </p:txBody>
      </p:sp>
      <p:sp>
        <p:nvSpPr>
          <p:cNvPr id="9" name="TextBox 8"/>
          <p:cNvSpPr txBox="1"/>
          <p:nvPr/>
        </p:nvSpPr>
        <p:spPr>
          <a:xfrm>
            <a:off x="6248400" y="1752600"/>
            <a:ext cx="2590800" cy="707886"/>
          </a:xfrm>
          <a:prstGeom prst="rect">
            <a:avLst/>
          </a:prstGeom>
          <a:noFill/>
        </p:spPr>
        <p:txBody>
          <a:bodyPr wrap="square" rtlCol="0">
            <a:spAutoFit/>
          </a:bodyPr>
          <a:lstStyle/>
          <a:p>
            <a:r>
              <a:rPr lang="en-US" sz="2000" dirty="0" smtClean="0"/>
              <a:t>…and increasing global experience</a:t>
            </a:r>
            <a:endParaRPr lang="en-US" sz="2000" dirty="0"/>
          </a:p>
        </p:txBody>
      </p:sp>
      <p:sp>
        <p:nvSpPr>
          <p:cNvPr id="10" name="TextBox 9"/>
          <p:cNvSpPr txBox="1"/>
          <p:nvPr/>
        </p:nvSpPr>
        <p:spPr>
          <a:xfrm>
            <a:off x="5791200" y="6400800"/>
            <a:ext cx="1614545" cy="246221"/>
          </a:xfrm>
          <a:prstGeom prst="rect">
            <a:avLst/>
          </a:prstGeom>
          <a:noFill/>
        </p:spPr>
        <p:txBody>
          <a:bodyPr wrap="none" rtlCol="0">
            <a:spAutoFit/>
          </a:bodyPr>
          <a:lstStyle/>
          <a:p>
            <a:r>
              <a:rPr lang="en-US" sz="1000" dirty="0" smtClean="0"/>
              <a:t>Source: Business Warehouse</a:t>
            </a:r>
            <a:endParaRPr lang="en-US" sz="1000" dirty="0"/>
          </a:p>
        </p:txBody>
      </p:sp>
      <p:pic>
        <p:nvPicPr>
          <p:cNvPr id="11" name="Picture 10" descr="wbcube-l.jpg"/>
          <p:cNvPicPr>
            <a:picLocks noChangeAspect="1"/>
          </p:cNvPicPr>
          <p:nvPr/>
        </p:nvPicPr>
        <p:blipFill>
          <a:blip r:embed="rId3" cstate="print"/>
          <a:stretch>
            <a:fillRect/>
          </a:stretch>
        </p:blipFill>
        <p:spPr>
          <a:xfrm>
            <a:off x="8305799" y="0"/>
            <a:ext cx="838201" cy="838201"/>
          </a:xfrm>
          <a:prstGeom prst="rect">
            <a:avLst/>
          </a:prstGeom>
        </p:spPr>
      </p:pic>
      <p:sp>
        <p:nvSpPr>
          <p:cNvPr id="12" name="Rectangle 11"/>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aphicFrame>
        <p:nvGraphicFramePr>
          <p:cNvPr id="14" name="Chart 13"/>
          <p:cNvGraphicFramePr>
            <a:graphicFrameLocks noGrp="1"/>
          </p:cNvGraphicFramePr>
          <p:nvPr/>
        </p:nvGraphicFramePr>
        <p:xfrm>
          <a:off x="0" y="2286000"/>
          <a:ext cx="5562600" cy="4038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normAutofit/>
          </a:bodyPr>
          <a:lstStyle/>
          <a:p>
            <a:pPr algn="l"/>
            <a:r>
              <a:rPr lang="en-GB" sz="2800" b="1" dirty="0" smtClean="0"/>
              <a:t>Why Social Protection?</a:t>
            </a:r>
            <a:endParaRPr lang="en-GB" sz="2800" b="1" dirty="0"/>
          </a:p>
        </p:txBody>
      </p:sp>
      <p:sp>
        <p:nvSpPr>
          <p:cNvPr id="3" name="Content Placeholder 2"/>
          <p:cNvSpPr>
            <a:spLocks noGrp="1"/>
          </p:cNvSpPr>
          <p:nvPr>
            <p:ph idx="1"/>
          </p:nvPr>
        </p:nvSpPr>
        <p:spPr>
          <a:xfrm>
            <a:off x="612648" y="990600"/>
            <a:ext cx="8302752" cy="5638800"/>
          </a:xfrm>
        </p:spPr>
        <p:txBody>
          <a:bodyPr>
            <a:normAutofit fontScale="77500" lnSpcReduction="20000"/>
          </a:bodyPr>
          <a:lstStyle/>
          <a:p>
            <a:r>
              <a:rPr lang="en-US" sz="6200" dirty="0" smtClean="0"/>
              <a:t>Social protection and labor policies and programs are critical to </a:t>
            </a:r>
            <a:r>
              <a:rPr lang="en-US" sz="6200" dirty="0" smtClean="0">
                <a:solidFill>
                  <a:srgbClr val="0070C0"/>
                </a:solidFill>
              </a:rPr>
              <a:t>build resilience and opportunity </a:t>
            </a:r>
            <a:r>
              <a:rPr lang="en-US" sz="6200" dirty="0" smtClean="0"/>
              <a:t>for individuals and societies</a:t>
            </a:r>
          </a:p>
          <a:p>
            <a:pPr lvl="1"/>
            <a:r>
              <a:rPr lang="en-US" sz="5500" dirty="0" smtClean="0"/>
              <a:t> Crisis response </a:t>
            </a:r>
          </a:p>
          <a:p>
            <a:pPr lvl="1"/>
            <a:r>
              <a:rPr lang="en-US" sz="5500" dirty="0" smtClean="0"/>
              <a:t> Risk mitigation</a:t>
            </a:r>
          </a:p>
          <a:p>
            <a:pPr lvl="1"/>
            <a:r>
              <a:rPr lang="en-US" sz="5500" dirty="0" smtClean="0"/>
              <a:t> Poverty alleviation </a:t>
            </a:r>
          </a:p>
          <a:p>
            <a:pPr lvl="1"/>
            <a:r>
              <a:rPr lang="en-US" sz="5500" dirty="0" smtClean="0"/>
              <a:t> Economic growth</a:t>
            </a:r>
          </a:p>
          <a:p>
            <a:pPr marL="834390" lvl="1" indent="-514350">
              <a:buFont typeface="+mj-lt"/>
              <a:buAutoNum type="arabicPeriod"/>
            </a:pPr>
            <a:endParaRPr lang="en-US" dirty="0" smtClean="0"/>
          </a:p>
          <a:p>
            <a:endParaRPr lang="en-US" dirty="0" smtClean="0"/>
          </a:p>
          <a:p>
            <a:endParaRPr lang="en-GB" dirty="0"/>
          </a:p>
        </p:txBody>
      </p:sp>
      <p:sp>
        <p:nvSpPr>
          <p:cNvPr id="11" name="Slide Number Placeholder 10"/>
          <p:cNvSpPr>
            <a:spLocks noGrp="1"/>
          </p:cNvSpPr>
          <p:nvPr>
            <p:ph type="sldNum" sz="quarter" idx="12"/>
          </p:nvPr>
        </p:nvSpPr>
        <p:spPr/>
        <p:txBody>
          <a:bodyPr>
            <a:normAutofit/>
          </a:bodyPr>
          <a:lstStyle/>
          <a:p>
            <a:fld id="{EA2D8E14-2FC0-4EF3-B6ED-0A7DAB63DAB0}" type="slidenum">
              <a:rPr lang="en-US" smtClean="0"/>
              <a:pPr/>
              <a:t>2</a:t>
            </a:fld>
            <a:endParaRPr lang="en-US" dirty="0"/>
          </a:p>
        </p:txBody>
      </p:sp>
      <p:pic>
        <p:nvPicPr>
          <p:cNvPr id="6" name="Picture 5" descr="wbcube-l.jpg"/>
          <p:cNvPicPr>
            <a:picLocks noChangeAspect="1"/>
          </p:cNvPicPr>
          <p:nvPr/>
        </p:nvPicPr>
        <p:blipFill>
          <a:blip r:embed="rId3" cstate="print"/>
          <a:stretch>
            <a:fillRect/>
          </a:stretch>
        </p:blipFill>
        <p:spPr>
          <a:xfrm>
            <a:off x="8305799" y="0"/>
            <a:ext cx="838201" cy="838201"/>
          </a:xfrm>
          <a:prstGeom prst="rect">
            <a:avLst/>
          </a:prstGeom>
        </p:spPr>
      </p:pic>
      <p:sp>
        <p:nvSpPr>
          <p:cNvPr id="7" name="Rectangle 6"/>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l"/>
            <a:r>
              <a:rPr lang="en-US" sz="2800" b="1" dirty="0" smtClean="0"/>
              <a:t>The Centrality of Social Protection: A Recurrent Theme</a:t>
            </a:r>
            <a:endParaRPr lang="en-US" sz="2800" b="1" dirty="0"/>
          </a:p>
        </p:txBody>
      </p:sp>
      <p:sp>
        <p:nvSpPr>
          <p:cNvPr id="3" name="Content Placeholder 2"/>
          <p:cNvSpPr>
            <a:spLocks noGrp="1"/>
          </p:cNvSpPr>
          <p:nvPr>
            <p:ph idx="1"/>
          </p:nvPr>
        </p:nvSpPr>
        <p:spPr>
          <a:xfrm>
            <a:off x="914400" y="1600200"/>
            <a:ext cx="5943600" cy="1828800"/>
          </a:xfrm>
        </p:spPr>
        <p:txBody>
          <a:bodyPr>
            <a:noAutofit/>
          </a:bodyPr>
          <a:lstStyle/>
          <a:p>
            <a:pPr marL="0" indent="0">
              <a:buNone/>
            </a:pPr>
            <a:r>
              <a:rPr lang="en-US" sz="1800" b="1" dirty="0" smtClean="0"/>
              <a:t>“</a:t>
            </a:r>
            <a:r>
              <a:rPr lang="en-US" sz="1800" i="1" dirty="0" smtClean="0"/>
              <a:t>Although the current crisis has proved to be [hard] to remedy, it has taught us that  ... while the policy mix will vary according to each country's particular circumstances, social protection needs to be at its centre</a:t>
            </a:r>
            <a:r>
              <a:rPr lang="en-US" sz="1800" dirty="0" smtClean="0"/>
              <a:t>.”</a:t>
            </a:r>
          </a:p>
          <a:p>
            <a:pPr marL="0" indent="0">
              <a:buNone/>
            </a:pPr>
            <a:endParaRPr lang="en-US" sz="2000" b="1" dirty="0" smtClean="0"/>
          </a:p>
          <a:p>
            <a:pPr>
              <a:buNone/>
            </a:pPr>
            <a:endParaRPr lang="en-US" sz="2400" dirty="0"/>
          </a:p>
        </p:txBody>
      </p:sp>
      <p:sp>
        <p:nvSpPr>
          <p:cNvPr id="10" name="Slide Number Placeholder 9"/>
          <p:cNvSpPr>
            <a:spLocks noGrp="1"/>
          </p:cNvSpPr>
          <p:nvPr>
            <p:ph type="sldNum" sz="quarter" idx="12"/>
          </p:nvPr>
        </p:nvSpPr>
        <p:spPr/>
        <p:txBody>
          <a:bodyPr>
            <a:normAutofit/>
          </a:bodyPr>
          <a:lstStyle/>
          <a:p>
            <a:fld id="{EA2D8E14-2FC0-4EF3-B6ED-0A7DAB63DAB0}" type="slidenum">
              <a:rPr lang="en-US" smtClean="0"/>
              <a:pPr/>
              <a:t>3</a:t>
            </a:fld>
            <a:endParaRPr lang="en-US"/>
          </a:p>
        </p:txBody>
      </p:sp>
      <p:sp>
        <p:nvSpPr>
          <p:cNvPr id="4" name="TextBox 3"/>
          <p:cNvSpPr txBox="1"/>
          <p:nvPr/>
        </p:nvSpPr>
        <p:spPr>
          <a:xfrm>
            <a:off x="7010400" y="1676400"/>
            <a:ext cx="2057400" cy="110799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1998</a:t>
            </a:r>
            <a:endParaRPr lang="en-US"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7010400" y="2895600"/>
            <a:ext cx="20574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600" dirty="0" smtClean="0"/>
              <a:t>Joseph </a:t>
            </a:r>
            <a:r>
              <a:rPr lang="en-US" sz="1600" dirty="0" err="1" smtClean="0"/>
              <a:t>Stiglitz</a:t>
            </a:r>
            <a:endParaRPr lang="en-US" sz="1600" dirty="0"/>
          </a:p>
        </p:txBody>
      </p:sp>
      <p:sp>
        <p:nvSpPr>
          <p:cNvPr id="6" name="TextBox 5"/>
          <p:cNvSpPr txBox="1"/>
          <p:nvPr/>
        </p:nvSpPr>
        <p:spPr>
          <a:xfrm>
            <a:off x="7010400" y="3962400"/>
            <a:ext cx="2057400" cy="110799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2010</a:t>
            </a:r>
            <a:endParaRPr lang="en-US"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7010400" y="5181600"/>
            <a:ext cx="20574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600" dirty="0" smtClean="0"/>
              <a:t>Growth Commission</a:t>
            </a:r>
            <a:endParaRPr lang="en-US" sz="1600" dirty="0"/>
          </a:p>
        </p:txBody>
      </p:sp>
      <p:sp>
        <p:nvSpPr>
          <p:cNvPr id="9" name="TextBox 8"/>
          <p:cNvSpPr txBox="1"/>
          <p:nvPr/>
        </p:nvSpPr>
        <p:spPr>
          <a:xfrm>
            <a:off x="914400" y="3962400"/>
            <a:ext cx="5943600" cy="2031325"/>
          </a:xfrm>
          <a:prstGeom prst="rect">
            <a:avLst/>
          </a:prstGeom>
          <a:noFill/>
        </p:spPr>
        <p:txBody>
          <a:bodyPr wrap="square" rtlCol="0">
            <a:spAutoFit/>
          </a:bodyPr>
          <a:lstStyle/>
          <a:p>
            <a:r>
              <a:rPr lang="en-US" dirty="0" smtClean="0"/>
              <a:t>“</a:t>
            </a:r>
            <a:r>
              <a:rPr lang="en-US" i="1" dirty="0" smtClean="0"/>
              <a:t>The crisis lends new urgency to measures advocated in the original Growth Report, which argued that [for long-term growth] policy makers should endeavor to protect people, even as they resist calls to protect industries, firms, or jobs… The exact form of these [social protection measures] must vary from country to country.”</a:t>
            </a:r>
            <a:endParaRPr lang="en-US" dirty="0" smtClean="0"/>
          </a:p>
          <a:p>
            <a:endParaRPr lang="en-US" dirty="0"/>
          </a:p>
        </p:txBody>
      </p:sp>
      <p:pic>
        <p:nvPicPr>
          <p:cNvPr id="11" name="Picture 10" descr="wbcube-l.jpg"/>
          <p:cNvPicPr>
            <a:picLocks noChangeAspect="1"/>
          </p:cNvPicPr>
          <p:nvPr/>
        </p:nvPicPr>
        <p:blipFill>
          <a:blip r:embed="rId2" cstate="print"/>
          <a:stretch>
            <a:fillRect/>
          </a:stretch>
        </p:blipFill>
        <p:spPr>
          <a:xfrm>
            <a:off x="8305799" y="0"/>
            <a:ext cx="838201" cy="838201"/>
          </a:xfrm>
          <a:prstGeom prst="rect">
            <a:avLst/>
          </a:prstGeom>
        </p:spPr>
      </p:pic>
      <p:sp>
        <p:nvSpPr>
          <p:cNvPr id="12" name="Rectangle 11"/>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1905000"/>
            <a:ext cx="7772400" cy="3863975"/>
          </a:xfrm>
        </p:spPr>
        <p:txBody>
          <a:bodyPr/>
          <a:lstStyle/>
          <a:p>
            <a:pPr algn="ctr"/>
            <a:r>
              <a:rPr lang="en-US" dirty="0" smtClean="0"/>
              <a:t>Global challenges</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A2D8E14-2FC0-4EF3-B6ED-0A7DAB63DAB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8763000" cy="838200"/>
          </a:xfrm>
        </p:spPr>
        <p:txBody>
          <a:bodyPr>
            <a:noAutofit/>
          </a:bodyPr>
          <a:lstStyle/>
          <a:p>
            <a:pPr algn="l"/>
            <a:r>
              <a:rPr lang="en-US" sz="2800" b="1" i="1" dirty="0" smtClean="0"/>
              <a:t>Global Challenge #1: </a:t>
            </a:r>
            <a:r>
              <a:rPr lang="en-US" sz="2800" b="1" dirty="0" smtClean="0"/>
              <a:t>Increasing Risk</a:t>
            </a:r>
            <a:r>
              <a:rPr lang="en-US" sz="2800" dirty="0" smtClean="0"/>
              <a:t>: Climatic, Economic,</a:t>
            </a:r>
            <a:br>
              <a:rPr lang="en-US" sz="2800" dirty="0" smtClean="0"/>
            </a:br>
            <a:r>
              <a:rPr lang="en-US" sz="2800" dirty="0" smtClean="0"/>
              <a:t>Social </a:t>
            </a:r>
            <a:r>
              <a:rPr lang="en-US" sz="2800" dirty="0" smtClean="0">
                <a:sym typeface="Wingdings" pitchFamily="2" charset="2"/>
              </a:rPr>
              <a:t> heightened by globalization-interdependency</a:t>
            </a:r>
            <a:r>
              <a:rPr lang="en-US" sz="2800" dirty="0" smtClean="0"/>
              <a:t> </a:t>
            </a:r>
            <a:endParaRPr lang="en-US" sz="2800" dirty="0"/>
          </a:p>
        </p:txBody>
      </p:sp>
      <p:pic>
        <p:nvPicPr>
          <p:cNvPr id="7" name="Picture 1"/>
          <p:cNvPicPr>
            <a:picLocks noChangeAspect="1" noChangeArrowheads="1"/>
          </p:cNvPicPr>
          <p:nvPr/>
        </p:nvPicPr>
        <p:blipFill>
          <a:blip r:embed="rId3" cstate="print"/>
          <a:srcRect/>
          <a:stretch>
            <a:fillRect/>
          </a:stretch>
        </p:blipFill>
        <p:spPr bwMode="auto">
          <a:xfrm>
            <a:off x="4800600" y="1524000"/>
            <a:ext cx="3797121" cy="3962400"/>
          </a:xfrm>
          <a:prstGeom prst="rect">
            <a:avLst/>
          </a:prstGeom>
          <a:noFill/>
          <a:ln w="9525">
            <a:noFill/>
            <a:miter lim="800000"/>
            <a:headEnd/>
            <a:tailEnd/>
          </a:ln>
        </p:spPr>
      </p:pic>
      <p:sp>
        <p:nvSpPr>
          <p:cNvPr id="8" name="TextBox 7"/>
          <p:cNvSpPr txBox="1"/>
          <p:nvPr/>
        </p:nvSpPr>
        <p:spPr>
          <a:xfrm>
            <a:off x="4876800" y="3581400"/>
            <a:ext cx="12954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smtClean="0"/>
              <a:t>BRAZIL</a:t>
            </a:r>
          </a:p>
          <a:p>
            <a:r>
              <a:rPr lang="en-US" sz="1600" b="1" dirty="0" smtClean="0"/>
              <a:t>Projection for 2050</a:t>
            </a:r>
            <a:endParaRPr lang="en-US" sz="1600" b="1" dirty="0"/>
          </a:p>
        </p:txBody>
      </p:sp>
      <p:sp>
        <p:nvSpPr>
          <p:cNvPr id="9" name="TextBox 8"/>
          <p:cNvSpPr txBox="1"/>
          <p:nvPr/>
        </p:nvSpPr>
        <p:spPr>
          <a:xfrm rot="10800000" flipV="1">
            <a:off x="5486400" y="6127942"/>
            <a:ext cx="2514600" cy="461665"/>
          </a:xfrm>
          <a:prstGeom prst="rect">
            <a:avLst/>
          </a:prstGeom>
          <a:noFill/>
        </p:spPr>
        <p:txBody>
          <a:bodyPr wrap="square" rtlCol="0">
            <a:spAutoFit/>
          </a:bodyPr>
          <a:lstStyle/>
          <a:p>
            <a:r>
              <a:rPr lang="en-US" sz="1200" b="1" i="1" dirty="0" smtClean="0"/>
              <a:t>Source: World Bank, World Development Report 2010</a:t>
            </a:r>
            <a:endParaRPr lang="en-US" sz="1200" b="1" i="1" dirty="0"/>
          </a:p>
        </p:txBody>
      </p:sp>
      <p:sp>
        <p:nvSpPr>
          <p:cNvPr id="12" name="TextBox 11"/>
          <p:cNvSpPr txBox="1"/>
          <p:nvPr/>
        </p:nvSpPr>
        <p:spPr>
          <a:xfrm>
            <a:off x="533400" y="1066800"/>
            <a:ext cx="3581400" cy="369332"/>
          </a:xfrm>
          <a:prstGeom prst="rect">
            <a:avLst/>
          </a:prstGeom>
          <a:noFill/>
        </p:spPr>
        <p:txBody>
          <a:bodyPr wrap="square" rtlCol="0">
            <a:spAutoFit/>
          </a:bodyPr>
          <a:lstStyle/>
          <a:p>
            <a:r>
              <a:rPr lang="en-US" b="1" dirty="0" smtClean="0"/>
              <a:t>Increasing frequency of disasters …</a:t>
            </a:r>
            <a:endParaRPr lang="en-GB" b="1" dirty="0"/>
          </a:p>
        </p:txBody>
      </p:sp>
      <p:sp>
        <p:nvSpPr>
          <p:cNvPr id="13" name="TextBox 12"/>
          <p:cNvSpPr txBox="1"/>
          <p:nvPr/>
        </p:nvSpPr>
        <p:spPr>
          <a:xfrm>
            <a:off x="4419600" y="1066801"/>
            <a:ext cx="4876800" cy="369332"/>
          </a:xfrm>
          <a:prstGeom prst="rect">
            <a:avLst/>
          </a:prstGeom>
          <a:noFill/>
        </p:spPr>
        <p:txBody>
          <a:bodyPr wrap="square" rtlCol="0">
            <a:spAutoFit/>
          </a:bodyPr>
          <a:lstStyle/>
          <a:p>
            <a:r>
              <a:rPr lang="en-US" b="1" dirty="0" smtClean="0"/>
              <a:t>… that will hurt the poorest disproportionately</a:t>
            </a:r>
            <a:endParaRPr lang="en-GB" b="1" dirty="0"/>
          </a:p>
        </p:txBody>
      </p:sp>
      <p:grpSp>
        <p:nvGrpSpPr>
          <p:cNvPr id="2" name="Group 16"/>
          <p:cNvGrpSpPr/>
          <p:nvPr/>
        </p:nvGrpSpPr>
        <p:grpSpPr>
          <a:xfrm>
            <a:off x="4800600" y="1600200"/>
            <a:ext cx="4191000" cy="2362200"/>
            <a:chOff x="4876800" y="2133600"/>
            <a:chExt cx="4419600" cy="2133600"/>
          </a:xfrm>
        </p:grpSpPr>
        <p:sp>
          <p:nvSpPr>
            <p:cNvPr id="15" name="Oval 14"/>
            <p:cNvSpPr/>
            <p:nvPr/>
          </p:nvSpPr>
          <p:spPr>
            <a:xfrm>
              <a:off x="4876800" y="2133600"/>
              <a:ext cx="38862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Callout 15"/>
            <p:cNvSpPr/>
            <p:nvPr/>
          </p:nvSpPr>
          <p:spPr>
            <a:xfrm>
              <a:off x="8305800" y="3505200"/>
              <a:ext cx="990600" cy="762000"/>
            </a:xfrm>
            <a:prstGeom prst="wedgeEllipseCallout">
              <a:avLst>
                <a:gd name="adj1" fmla="val -66666"/>
                <a:gd name="adj2" fmla="val -4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Poorest regions</a:t>
              </a:r>
              <a:endParaRPr lang="en-US" sz="1100" b="1" dirty="0"/>
            </a:p>
          </p:txBody>
        </p:sp>
      </p:grpSp>
      <p:pic>
        <p:nvPicPr>
          <p:cNvPr id="17" name="Picture 16" descr="wbcube-l.jpg"/>
          <p:cNvPicPr>
            <a:picLocks noChangeAspect="1"/>
          </p:cNvPicPr>
          <p:nvPr/>
        </p:nvPicPr>
        <p:blipFill>
          <a:blip r:embed="rId4" cstate="print"/>
          <a:stretch>
            <a:fillRect/>
          </a:stretch>
        </p:blipFill>
        <p:spPr>
          <a:xfrm>
            <a:off x="8305799" y="0"/>
            <a:ext cx="838201" cy="838201"/>
          </a:xfrm>
          <a:prstGeom prst="rect">
            <a:avLst/>
          </a:prstGeom>
        </p:spPr>
      </p:pic>
      <p:sp>
        <p:nvSpPr>
          <p:cNvPr id="18" name="Rectangle 17"/>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cstate="print"/>
          <a:srcRect/>
          <a:stretch>
            <a:fillRect/>
          </a:stretch>
        </p:blipFill>
        <p:spPr bwMode="auto">
          <a:xfrm>
            <a:off x="609600" y="1524000"/>
            <a:ext cx="3468627" cy="5133315"/>
          </a:xfrm>
          <a:prstGeom prst="rect">
            <a:avLst/>
          </a:prstGeom>
          <a:noFill/>
          <a:ln w="9525">
            <a:noFill/>
            <a:miter lim="800000"/>
            <a:headEnd/>
            <a:tailEnd/>
          </a:ln>
        </p:spPr>
      </p:pic>
      <p:sp>
        <p:nvSpPr>
          <p:cNvPr id="14" name="Rectangle 13"/>
          <p:cNvSpPr/>
          <p:nvPr/>
        </p:nvSpPr>
        <p:spPr>
          <a:xfrm>
            <a:off x="2895600" y="1981200"/>
            <a:ext cx="1066800" cy="4267200"/>
          </a:xfrm>
          <a:prstGeom prst="rect">
            <a:avLst/>
          </a:prstGeom>
          <a:solidFill>
            <a:srgbClr val="0F6FC6">
              <a:alpha val="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500" fill="hold"/>
                                        <p:tgtEl>
                                          <p:spTgt spid="14"/>
                                        </p:tgtEl>
                                        <p:attrNameLst>
                                          <p:attrName>ppt_x</p:attrName>
                                        </p:attrNameLst>
                                      </p:cBhvr>
                                      <p:tavLst>
                                        <p:tav tm="0">
                                          <p:val>
                                            <p:strVal val="0-#ppt_w/2"/>
                                          </p:val>
                                        </p:tav>
                                        <p:tav tm="100000">
                                          <p:val>
                                            <p:strVal val="#ppt_x"/>
                                          </p:val>
                                        </p:tav>
                                      </p:tavLst>
                                    </p:anim>
                                    <p:anim calcmode="lin" valueType="num">
                                      <p:cBhvr additive="base">
                                        <p:cTn id="11"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763000" cy="838200"/>
          </a:xfrm>
        </p:spPr>
        <p:txBody>
          <a:bodyPr>
            <a:noAutofit/>
          </a:bodyPr>
          <a:lstStyle/>
          <a:p>
            <a:pPr algn="l" eaLnBrk="1" fontAlgn="auto" hangingPunct="1">
              <a:spcAft>
                <a:spcPts val="0"/>
              </a:spcAft>
              <a:defRPr/>
            </a:pPr>
            <a:r>
              <a:rPr lang="en-US" sz="2800" b="1" i="1" dirty="0" smtClean="0"/>
              <a:t>Global Challenge #2: </a:t>
            </a:r>
            <a:r>
              <a:rPr lang="en-US" sz="2800" b="1" dirty="0" smtClean="0"/>
              <a:t>Demographics: </a:t>
            </a:r>
            <a:r>
              <a:rPr lang="en-US" sz="2800" dirty="0" smtClean="0"/>
              <a:t>aging, youth bulge,</a:t>
            </a:r>
            <a:br>
              <a:rPr lang="en-US" sz="2800" dirty="0" smtClean="0"/>
            </a:br>
            <a:r>
              <a:rPr lang="en-US" sz="2800" dirty="0" smtClean="0"/>
              <a:t>urbanization, migration</a:t>
            </a:r>
            <a:endParaRPr lang="en-US" sz="2800" dirty="0"/>
          </a:p>
        </p:txBody>
      </p:sp>
      <p:sp>
        <p:nvSpPr>
          <p:cNvPr id="7" name="Slide Number Placeholder 6"/>
          <p:cNvSpPr>
            <a:spLocks noGrp="1"/>
          </p:cNvSpPr>
          <p:nvPr>
            <p:ph type="sldNum" sz="quarter" idx="12"/>
          </p:nvPr>
        </p:nvSpPr>
        <p:spPr/>
        <p:txBody>
          <a:bodyPr>
            <a:normAutofit/>
          </a:bodyPr>
          <a:lstStyle/>
          <a:p>
            <a:pPr>
              <a:defRPr/>
            </a:pPr>
            <a:fld id="{E86F0830-07E5-4BE2-8BAB-A909C911AE2E}" type="slidenum">
              <a:rPr lang="en-US"/>
              <a:pPr>
                <a:defRPr/>
              </a:pPr>
              <a:t>6</a:t>
            </a:fld>
            <a:endParaRPr lang="en-US"/>
          </a:p>
        </p:txBody>
      </p:sp>
      <p:sp>
        <p:nvSpPr>
          <p:cNvPr id="16387" name="TextBox 5"/>
          <p:cNvSpPr txBox="1">
            <a:spLocks noChangeArrowheads="1"/>
          </p:cNvSpPr>
          <p:nvPr/>
        </p:nvSpPr>
        <p:spPr bwMode="auto">
          <a:xfrm>
            <a:off x="3886200" y="6172200"/>
            <a:ext cx="3810000" cy="338138"/>
          </a:xfrm>
          <a:prstGeom prst="rect">
            <a:avLst/>
          </a:prstGeom>
          <a:noFill/>
          <a:ln w="9525">
            <a:noFill/>
            <a:miter lim="800000"/>
            <a:headEnd/>
            <a:tailEnd/>
          </a:ln>
        </p:spPr>
        <p:txBody>
          <a:bodyPr>
            <a:spAutoFit/>
          </a:bodyPr>
          <a:lstStyle/>
          <a:p>
            <a:r>
              <a:rPr lang="en-US"/>
              <a:t>Source: Hayashi and others (2009)</a:t>
            </a:r>
          </a:p>
        </p:txBody>
      </p:sp>
      <p:pic>
        <p:nvPicPr>
          <p:cNvPr id="16390" name="Picture 2"/>
          <p:cNvPicPr>
            <a:picLocks noChangeAspect="1" noChangeArrowheads="1"/>
          </p:cNvPicPr>
          <p:nvPr/>
        </p:nvPicPr>
        <p:blipFill>
          <a:blip r:embed="rId3" cstate="print"/>
          <a:srcRect/>
          <a:stretch>
            <a:fillRect/>
          </a:stretch>
        </p:blipFill>
        <p:spPr bwMode="auto">
          <a:xfrm>
            <a:off x="457200" y="1295400"/>
            <a:ext cx="8296275" cy="4499429"/>
          </a:xfrm>
          <a:prstGeom prst="rect">
            <a:avLst/>
          </a:prstGeom>
          <a:noFill/>
          <a:ln w="9525">
            <a:noFill/>
            <a:miter lim="800000"/>
            <a:headEnd/>
            <a:tailEnd/>
          </a:ln>
        </p:spPr>
      </p:pic>
      <p:pic>
        <p:nvPicPr>
          <p:cNvPr id="12" name="Picture 11" descr="wbcube-l.jpg"/>
          <p:cNvPicPr>
            <a:picLocks noChangeAspect="1"/>
          </p:cNvPicPr>
          <p:nvPr/>
        </p:nvPicPr>
        <p:blipFill>
          <a:blip r:embed="rId4" cstate="print"/>
          <a:stretch>
            <a:fillRect/>
          </a:stretch>
        </p:blipFill>
        <p:spPr>
          <a:xfrm>
            <a:off x="8305799" y="0"/>
            <a:ext cx="838201" cy="838201"/>
          </a:xfrm>
          <a:prstGeom prst="rect">
            <a:avLst/>
          </a:prstGeom>
        </p:spPr>
      </p:pic>
      <p:sp>
        <p:nvSpPr>
          <p:cNvPr id="13" name="Rectangle 12"/>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8" name="Picture 2"/>
          <p:cNvPicPr>
            <a:picLocks noChangeAspect="1" noChangeArrowheads="1"/>
          </p:cNvPicPr>
          <p:nvPr/>
        </p:nvPicPr>
        <p:blipFill>
          <a:blip r:embed="rId3" cstate="print"/>
          <a:srcRect l="20207" t="6774" r="66016" b="57661"/>
          <a:stretch>
            <a:fillRect/>
          </a:stretch>
        </p:blipFill>
        <p:spPr bwMode="auto">
          <a:xfrm>
            <a:off x="1143000" y="914400"/>
            <a:ext cx="2743200" cy="384048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nodeType="clickEffect">
                                  <p:stCondLst>
                                    <p:cond delay="0"/>
                                  </p:stCondLst>
                                  <p:childTnLst>
                                    <p:anim calcmode="lin" valueType="num">
                                      <p:cBhvr>
                                        <p:cTn id="6" dur="500"/>
                                        <p:tgtEl>
                                          <p:spTgt spid="8"/>
                                        </p:tgtEl>
                                        <p:attrNameLst>
                                          <p:attrName>ppt_w</p:attrName>
                                        </p:attrNameLst>
                                      </p:cBhvr>
                                      <p:tavLst>
                                        <p:tav tm="0">
                                          <p:val>
                                            <p:strVal val="ppt_w"/>
                                          </p:val>
                                        </p:tav>
                                        <p:tav tm="100000">
                                          <p:val>
                                            <p:fltVal val="0"/>
                                          </p:val>
                                        </p:tav>
                                      </p:tavLst>
                                    </p:anim>
                                    <p:anim calcmode="lin" valueType="num">
                                      <p:cBhvr>
                                        <p:cTn id="7" dur="500"/>
                                        <p:tgtEl>
                                          <p:spTgt spid="8"/>
                                        </p:tgtEl>
                                        <p:attrNameLst>
                                          <p:attrName>ppt_h</p:attrName>
                                        </p:attrNameLst>
                                      </p:cBhvr>
                                      <p:tavLst>
                                        <p:tav tm="0">
                                          <p:val>
                                            <p:strVal val="ppt_h"/>
                                          </p:val>
                                        </p:tav>
                                        <p:tav tm="100000">
                                          <p:val>
                                            <p:fltVal val="0"/>
                                          </p:val>
                                        </p:tav>
                                      </p:tavLst>
                                    </p:anim>
                                    <p:animEffect transition="out" filter="fade">
                                      <p:cBhvr>
                                        <p:cTn id="8" dur="500"/>
                                        <p:tgtEl>
                                          <p:spTgt spid="8"/>
                                        </p:tgtEl>
                                      </p:cBhvr>
                                    </p:animEffect>
                                    <p:set>
                                      <p:cBhvr>
                                        <p:cTn id="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Global Challenge #3:  Operational challenges in Social Protection and Labor approaches</a:t>
            </a:r>
            <a:endParaRPr lang="en-US" sz="2800" b="1" i="1" dirty="0"/>
          </a:p>
        </p:txBody>
      </p:sp>
      <p:sp>
        <p:nvSpPr>
          <p:cNvPr id="7" name="TextBox 6"/>
          <p:cNvSpPr txBox="1"/>
          <p:nvPr/>
        </p:nvSpPr>
        <p:spPr>
          <a:xfrm>
            <a:off x="0" y="1600200"/>
            <a:ext cx="5791200" cy="769441"/>
          </a:xfrm>
          <a:prstGeom prst="rect">
            <a:avLst/>
          </a:prstGeom>
          <a:noFill/>
        </p:spPr>
        <p:txBody>
          <a:bodyPr wrap="square" rtlCol="0">
            <a:spAutoFit/>
          </a:bodyPr>
          <a:lstStyle/>
          <a:p>
            <a:r>
              <a:rPr lang="en-US" sz="2400" dirty="0" smtClean="0">
                <a:solidFill>
                  <a:srgbClr val="FF6600"/>
                </a:solidFill>
                <a:effectLst>
                  <a:outerShdw blurRad="38100" dist="38100" dir="2700000" algn="tl">
                    <a:srgbClr val="000000">
                      <a:alpha val="43137"/>
                    </a:srgbClr>
                  </a:outerShdw>
                </a:effectLst>
                <a:latin typeface="+mj-lt"/>
                <a:ea typeface="+mj-ea"/>
                <a:cs typeface="+mj-cs"/>
              </a:rPr>
              <a:t>Low Coverage, </a:t>
            </a:r>
            <a:r>
              <a:rPr lang="en-US" sz="2000" dirty="0" smtClean="0">
                <a:solidFill>
                  <a:srgbClr val="FF6600"/>
                </a:solidFill>
                <a:effectLst>
                  <a:outerShdw blurRad="38100" dist="38100" dir="2700000" algn="tl">
                    <a:srgbClr val="000000">
                      <a:alpha val="43137"/>
                    </a:srgbClr>
                  </a:outerShdw>
                </a:effectLst>
                <a:latin typeface="+mj-lt"/>
                <a:ea typeface="+mj-ea"/>
                <a:cs typeface="+mj-cs"/>
              </a:rPr>
              <a:t>particularly in low-income countries</a:t>
            </a:r>
          </a:p>
          <a:p>
            <a:r>
              <a:rPr lang="en-US" sz="2000" dirty="0" smtClean="0">
                <a:solidFill>
                  <a:srgbClr val="FF6600"/>
                </a:solidFill>
                <a:effectLst>
                  <a:outerShdw blurRad="38100" dist="38100" dir="2700000" algn="tl">
                    <a:srgbClr val="000000">
                      <a:alpha val="43137"/>
                    </a:srgbClr>
                  </a:outerShdw>
                </a:effectLst>
                <a:latin typeface="+mj-lt"/>
                <a:ea typeface="+mj-ea"/>
                <a:cs typeface="+mj-cs"/>
              </a:rPr>
              <a:t>Large variance across and within regions</a:t>
            </a:r>
            <a:endParaRPr lang="en-US" sz="2000" dirty="0">
              <a:solidFill>
                <a:srgbClr val="FF6600"/>
              </a:solidFill>
              <a:effectLst>
                <a:outerShdw blurRad="38100" dist="38100" dir="2700000" algn="tl">
                  <a:srgbClr val="000000">
                    <a:alpha val="43137"/>
                  </a:srgbClr>
                </a:outerShdw>
              </a:effectLst>
              <a:latin typeface="+mj-lt"/>
              <a:ea typeface="+mj-ea"/>
              <a:cs typeface="+mj-cs"/>
            </a:endParaRPr>
          </a:p>
        </p:txBody>
      </p:sp>
      <p:graphicFrame>
        <p:nvGraphicFramePr>
          <p:cNvPr id="14" name="Chart 13"/>
          <p:cNvGraphicFramePr/>
          <p:nvPr/>
        </p:nvGraphicFramePr>
        <p:xfrm>
          <a:off x="0" y="2362200"/>
          <a:ext cx="46482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3505200" y="4191000"/>
            <a:ext cx="1828800"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dirty="0" smtClean="0"/>
              <a:t>No transfer</a:t>
            </a:r>
            <a:endParaRPr lang="en-US" sz="1200" dirty="0"/>
          </a:p>
        </p:txBody>
      </p:sp>
      <p:sp>
        <p:nvSpPr>
          <p:cNvPr id="15" name="TextBox 14"/>
          <p:cNvSpPr txBox="1"/>
          <p:nvPr/>
        </p:nvSpPr>
        <p:spPr>
          <a:xfrm>
            <a:off x="3505200" y="3429000"/>
            <a:ext cx="1828800"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Only social insurance</a:t>
            </a:r>
            <a:endParaRPr lang="en-US" sz="1200" dirty="0"/>
          </a:p>
        </p:txBody>
      </p:sp>
      <p:sp>
        <p:nvSpPr>
          <p:cNvPr id="16" name="TextBox 15"/>
          <p:cNvSpPr txBox="1"/>
          <p:nvPr/>
        </p:nvSpPr>
        <p:spPr>
          <a:xfrm>
            <a:off x="3505200" y="2971800"/>
            <a:ext cx="1828800" cy="27699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200" dirty="0" smtClean="0"/>
              <a:t>Only social assistance</a:t>
            </a:r>
            <a:endParaRPr lang="en-US" sz="1200" dirty="0"/>
          </a:p>
        </p:txBody>
      </p:sp>
      <p:sp>
        <p:nvSpPr>
          <p:cNvPr id="17" name="TextBox 16"/>
          <p:cNvSpPr txBox="1"/>
          <p:nvPr/>
        </p:nvSpPr>
        <p:spPr>
          <a:xfrm>
            <a:off x="3505200" y="2514600"/>
            <a:ext cx="1828800"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smtClean="0"/>
              <a:t>Social assistance + other</a:t>
            </a:r>
            <a:endParaRPr lang="en-US" sz="1200" dirty="0"/>
          </a:p>
        </p:txBody>
      </p:sp>
      <p:sp>
        <p:nvSpPr>
          <p:cNvPr id="13" name="TextBox 12"/>
          <p:cNvSpPr txBox="1"/>
          <p:nvPr/>
        </p:nvSpPr>
        <p:spPr>
          <a:xfrm>
            <a:off x="1447800" y="5105400"/>
            <a:ext cx="21336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en-US" sz="1200" i="1" dirty="0" smtClean="0">
                <a:solidFill>
                  <a:schemeClr val="tx1"/>
                </a:solidFill>
              </a:rPr>
              <a:t>(% of households  that receive)</a:t>
            </a:r>
            <a:endParaRPr lang="en-US" sz="1200" i="1" dirty="0">
              <a:solidFill>
                <a:schemeClr val="tx1"/>
              </a:solidFill>
            </a:endParaRPr>
          </a:p>
        </p:txBody>
      </p:sp>
      <p:graphicFrame>
        <p:nvGraphicFramePr>
          <p:cNvPr id="19" name="Chart 18"/>
          <p:cNvGraphicFramePr/>
          <p:nvPr/>
        </p:nvGraphicFramePr>
        <p:xfrm>
          <a:off x="5562600" y="4038600"/>
          <a:ext cx="35814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20" name="Title 9"/>
          <p:cNvSpPr txBox="1">
            <a:spLocks/>
          </p:cNvSpPr>
          <p:nvPr/>
        </p:nvSpPr>
        <p:spPr>
          <a:xfrm>
            <a:off x="5943600" y="2667000"/>
            <a:ext cx="2819400" cy="762000"/>
          </a:xfrm>
          <a:prstGeom prst="rect">
            <a:avLst/>
          </a:prstGeom>
          <a:noFill/>
          <a:ln w="9525" cap="flat" cmpd="sng" algn="ctr">
            <a:noFill/>
            <a:prstDash val="solid"/>
          </a:ln>
          <a:effectLst>
            <a:outerShdw blurRad="50800" dist="38100" dir="5400000" rotWithShape="0">
              <a:srgbClr val="000000">
                <a:alpha val="35000"/>
              </a:srgbClr>
            </a:outerShdw>
          </a:effectLst>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u="none" strike="noStrike" kern="1200" cap="none" spc="0" normalizeH="0" baseline="0" noProof="0" dirty="0" smtClean="0">
                <a:ln>
                  <a:noFill/>
                </a:ln>
                <a:solidFill>
                  <a:srgbClr val="FF6600"/>
                </a:solidFill>
                <a:effectLst>
                  <a:outerShdw blurRad="38100" dist="38100" dir="2700000" algn="tl">
                    <a:srgbClr val="000000">
                      <a:alpha val="43137"/>
                    </a:srgbClr>
                  </a:outerShdw>
                </a:effectLst>
                <a:uLnTx/>
                <a:uFillTx/>
                <a:latin typeface="+mj-lt"/>
                <a:ea typeface="+mj-ea"/>
                <a:cs typeface="+mj-cs"/>
              </a:rPr>
              <a:t>Fragmented Programs</a:t>
            </a:r>
            <a:endParaRPr kumimoji="0" lang="en-US" sz="2400" u="none" strike="noStrike" kern="1200" cap="none" spc="0" normalizeH="0" baseline="0" noProof="0" dirty="0">
              <a:ln>
                <a:noFill/>
              </a:ln>
              <a:solidFill>
                <a:srgbClr val="FF6600"/>
              </a:solidFill>
              <a:effectLst>
                <a:outerShdw blurRad="38100" dist="38100" dir="2700000" algn="tl">
                  <a:srgbClr val="000000">
                    <a:alpha val="43137"/>
                  </a:srgbClr>
                </a:outerShdw>
              </a:effectLst>
              <a:uLnTx/>
              <a:uFillTx/>
              <a:latin typeface="+mj-lt"/>
              <a:ea typeface="+mj-ea"/>
              <a:cs typeface="+mj-cs"/>
            </a:endParaRPr>
          </a:p>
        </p:txBody>
      </p:sp>
      <p:sp>
        <p:nvSpPr>
          <p:cNvPr id="22" name="TextBox 21"/>
          <p:cNvSpPr txBox="1"/>
          <p:nvPr/>
        </p:nvSpPr>
        <p:spPr>
          <a:xfrm>
            <a:off x="5943600" y="3505200"/>
            <a:ext cx="27432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200" i="1" dirty="0" smtClean="0">
                <a:solidFill>
                  <a:schemeClr val="tx1"/>
                </a:solidFill>
              </a:rPr>
              <a:t>Example: where cash transfer programs in Sub-Saharan Africa are based</a:t>
            </a:r>
          </a:p>
        </p:txBody>
      </p:sp>
      <p:sp>
        <p:nvSpPr>
          <p:cNvPr id="18" name="Slide Number Placeholder 11"/>
          <p:cNvSpPr>
            <a:spLocks noGrp="1"/>
          </p:cNvSpPr>
          <p:nvPr>
            <p:ph type="sldNum" sz="quarter" idx="12"/>
          </p:nvPr>
        </p:nvSpPr>
        <p:spPr>
          <a:xfrm>
            <a:off x="8610600" y="6400800"/>
            <a:ext cx="533400" cy="457200"/>
          </a:xfrm>
          <a:prstGeom prst="rect">
            <a:avLst/>
          </a:prstGeom>
        </p:spPr>
        <p:txBody>
          <a:bodyPr>
            <a:noAutofit/>
          </a:bodyPr>
          <a:lstStyle/>
          <a:p>
            <a:pPr algn="ctr"/>
            <a:fld id="{EA2D8E14-2FC0-4EF3-B6ED-0A7DAB63DAB0}" type="slidenum">
              <a:rPr lang="en-US" sz="1200" smtClean="0">
                <a:solidFill>
                  <a:schemeClr val="tx2">
                    <a:lumMod val="60000"/>
                    <a:lumOff val="40000"/>
                  </a:schemeClr>
                </a:solidFill>
              </a:rPr>
              <a:pPr algn="ctr"/>
              <a:t>7</a:t>
            </a:fld>
            <a:endParaRPr lang="en-US" sz="1200" dirty="0">
              <a:solidFill>
                <a:schemeClr val="tx2">
                  <a:lumMod val="60000"/>
                  <a:lumOff val="4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P spid="11" grpId="0" animBg="1"/>
      <p:bldP spid="15" grpId="0" animBg="1"/>
      <p:bldP spid="16" grpId="0" animBg="1"/>
      <p:bldP spid="17" grpId="0" animBg="1"/>
      <p:bldP spid="13" grpId="0" animBg="1"/>
      <p:bldGraphic spid="19" grpId="0">
        <p:bldAsOne/>
      </p:bldGraphic>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838200"/>
          </a:xfrm>
        </p:spPr>
        <p:txBody>
          <a:bodyPr>
            <a:noAutofit/>
          </a:bodyPr>
          <a:lstStyle/>
          <a:p>
            <a:pPr algn="l"/>
            <a:r>
              <a:rPr lang="en-US" sz="2800" b="1" i="1" dirty="0" smtClean="0"/>
              <a:t>Global Challenge #4: </a:t>
            </a:r>
            <a:r>
              <a:rPr lang="en-US" sz="2800" b="1" dirty="0" smtClean="0"/>
              <a:t>Knowledge and Results</a:t>
            </a:r>
            <a:endParaRPr lang="en-US" sz="2800" b="1" dirty="0"/>
          </a:p>
        </p:txBody>
      </p:sp>
      <p:sp>
        <p:nvSpPr>
          <p:cNvPr id="6" name="Content Placeholder 2"/>
          <p:cNvSpPr>
            <a:spLocks noGrp="1"/>
          </p:cNvSpPr>
          <p:nvPr>
            <p:ph sz="half" idx="1"/>
          </p:nvPr>
        </p:nvSpPr>
        <p:spPr>
          <a:xfrm>
            <a:off x="609600" y="1143000"/>
            <a:ext cx="8305800" cy="5486400"/>
          </a:xfrm>
        </p:spPr>
        <p:txBody>
          <a:bodyPr>
            <a:normAutofit lnSpcReduction="10000"/>
          </a:bodyPr>
          <a:lstStyle/>
          <a:p>
            <a:pPr>
              <a:buNone/>
            </a:pPr>
            <a:r>
              <a:rPr lang="en-US" b="1" dirty="0" smtClean="0"/>
              <a:t>Gaps in four areas:</a:t>
            </a:r>
          </a:p>
          <a:p>
            <a:r>
              <a:rPr lang="en-US" sz="3200" dirty="0" smtClean="0">
                <a:solidFill>
                  <a:schemeClr val="accent1"/>
                </a:solidFill>
              </a:rPr>
              <a:t>Knowing what exists</a:t>
            </a:r>
          </a:p>
          <a:p>
            <a:pPr lvl="1"/>
            <a:r>
              <a:rPr lang="en-US" dirty="0" smtClean="0"/>
              <a:t>Data availability on programs is uneven</a:t>
            </a:r>
          </a:p>
          <a:p>
            <a:r>
              <a:rPr lang="en-US" sz="3200" dirty="0" smtClean="0">
                <a:solidFill>
                  <a:schemeClr val="accent1"/>
                </a:solidFill>
              </a:rPr>
              <a:t>Understanding results</a:t>
            </a:r>
          </a:p>
          <a:p>
            <a:pPr lvl="1"/>
            <a:r>
              <a:rPr lang="en-US" dirty="0" smtClean="0"/>
              <a:t>Ongoing programs are seldom carefully</a:t>
            </a:r>
          </a:p>
          <a:p>
            <a:pPr lvl="1">
              <a:buNone/>
            </a:pPr>
            <a:r>
              <a:rPr lang="en-US" dirty="0" smtClean="0"/>
              <a:t>	evaluated</a:t>
            </a:r>
          </a:p>
          <a:p>
            <a:r>
              <a:rPr lang="en-US" sz="3200" dirty="0" smtClean="0">
                <a:solidFill>
                  <a:schemeClr val="accent1"/>
                </a:solidFill>
              </a:rPr>
              <a:t>Understanding contexts</a:t>
            </a:r>
          </a:p>
          <a:p>
            <a:pPr lvl="1"/>
            <a:r>
              <a:rPr lang="en-US" dirty="0" smtClean="0"/>
              <a:t>Social contract and preferences, political economy and administrative capacities are not always understood</a:t>
            </a:r>
          </a:p>
          <a:p>
            <a:r>
              <a:rPr lang="en-US" sz="3200" dirty="0" smtClean="0">
                <a:solidFill>
                  <a:schemeClr val="accent1"/>
                </a:solidFill>
              </a:rPr>
              <a:t>Transmitting good practices</a:t>
            </a:r>
          </a:p>
          <a:p>
            <a:pPr lvl="1"/>
            <a:r>
              <a:rPr lang="en-US" dirty="0" smtClean="0"/>
              <a:t>Global transfers of knowledge – North-South and South-South need to be increased</a:t>
            </a:r>
          </a:p>
        </p:txBody>
      </p:sp>
      <p:sp>
        <p:nvSpPr>
          <p:cNvPr id="8" name="Slide Number Placeholder 7"/>
          <p:cNvSpPr>
            <a:spLocks noGrp="1"/>
          </p:cNvSpPr>
          <p:nvPr>
            <p:ph type="sldNum" sz="quarter" idx="12"/>
          </p:nvPr>
        </p:nvSpPr>
        <p:spPr/>
        <p:txBody>
          <a:bodyPr>
            <a:normAutofit/>
          </a:bodyPr>
          <a:lstStyle/>
          <a:p>
            <a:fld id="{EA2D8E14-2FC0-4EF3-B6ED-0A7DAB63DAB0}" type="slidenum">
              <a:rPr lang="en-US" smtClean="0"/>
              <a:pPr/>
              <a:t>8</a:t>
            </a:fld>
            <a:endParaRPr lang="en-US"/>
          </a:p>
        </p:txBody>
      </p:sp>
      <p:pic>
        <p:nvPicPr>
          <p:cNvPr id="2050" name="Picture 2" descr="http://exchristian.net/exchristian/uploaded_images/gap-792205.jpg"/>
          <p:cNvPicPr>
            <a:picLocks noChangeAspect="1" noChangeArrowheads="1"/>
          </p:cNvPicPr>
          <p:nvPr/>
        </p:nvPicPr>
        <p:blipFill>
          <a:blip r:embed="rId2" cstate="print"/>
          <a:srcRect/>
          <a:stretch>
            <a:fillRect/>
          </a:stretch>
        </p:blipFill>
        <p:spPr bwMode="auto">
          <a:xfrm>
            <a:off x="5756030" y="1676400"/>
            <a:ext cx="3387969" cy="2590800"/>
          </a:xfrm>
          <a:prstGeom prst="rect">
            <a:avLst/>
          </a:prstGeom>
          <a:noFill/>
        </p:spPr>
      </p:pic>
      <p:pic>
        <p:nvPicPr>
          <p:cNvPr id="7" name="Picture 6" descr="wbcube-l.jpg"/>
          <p:cNvPicPr>
            <a:picLocks noChangeAspect="1"/>
          </p:cNvPicPr>
          <p:nvPr/>
        </p:nvPicPr>
        <p:blipFill>
          <a:blip r:embed="rId3" cstate="print"/>
          <a:stretch>
            <a:fillRect/>
          </a:stretch>
        </p:blipFill>
        <p:spPr>
          <a:xfrm>
            <a:off x="8305799" y="0"/>
            <a:ext cx="838201" cy="838201"/>
          </a:xfrm>
          <a:prstGeom prst="rect">
            <a:avLst/>
          </a:prstGeom>
        </p:spPr>
      </p:pic>
      <p:sp>
        <p:nvSpPr>
          <p:cNvPr id="9" name="Rectangle 8"/>
          <p:cNvSpPr/>
          <p:nvPr/>
        </p:nvSpPr>
        <p:spPr>
          <a:xfrm>
            <a:off x="0" y="838200"/>
            <a:ext cx="9144000" cy="76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1905000"/>
            <a:ext cx="7772400" cy="3863975"/>
          </a:xfrm>
        </p:spPr>
        <p:txBody>
          <a:bodyPr/>
          <a:lstStyle/>
          <a:p>
            <a:pPr algn="ctr"/>
            <a:r>
              <a:rPr lang="en-US" dirty="0" smtClean="0"/>
              <a:t>The role of social protection and labor</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A2D8E14-2FC0-4EF3-B6ED-0A7DAB63DAB0}"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10922</TotalTime>
  <Words>1172</Words>
  <Application>Microsoft Office PowerPoint</Application>
  <PresentationFormat>On-screen Show (4:3)</PresentationFormat>
  <Paragraphs>209</Paragraphs>
  <Slides>18</Slides>
  <Notes>11</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Why Social Protection?</vt:lpstr>
      <vt:lpstr>The Centrality of Social Protection: A Recurrent Theme</vt:lpstr>
      <vt:lpstr>Global challenges</vt:lpstr>
      <vt:lpstr>Global Challenge #1: Increasing Risk: Climatic, Economic, Social  heightened by globalization-interdependency </vt:lpstr>
      <vt:lpstr>Global Challenge #2: Demographics: aging, youth bulge, urbanization, migration</vt:lpstr>
      <vt:lpstr>Global Challenge #3:  Operational challenges in Social Protection and Labor approaches</vt:lpstr>
      <vt:lpstr>Global Challenge #4: Knowledge and Results</vt:lpstr>
      <vt:lpstr>The role of social protection and labor</vt:lpstr>
      <vt:lpstr>Slide 10</vt:lpstr>
      <vt:lpstr>The “3P” framework: Typical tools to address the “3P”s</vt:lpstr>
      <vt:lpstr>The “3P” framework:  Results in Brazil and Ethiopia</vt:lpstr>
      <vt:lpstr>A life-cycle portfolio of programs to build resilience and opportunity</vt:lpstr>
      <vt:lpstr>Emerging areas of focus for new World Bank Social Protection and Labor strategy</vt:lpstr>
      <vt:lpstr>Systems: Better social protection for the future</vt:lpstr>
      <vt:lpstr>Moving to systems yields multiple benefits </vt:lpstr>
      <vt:lpstr>Slide 17</vt:lpstr>
      <vt:lpstr>World Bank and Social Protection:  Growing demand, demonstrated results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Papers Social Protection Strategy</dc:title>
  <dc:creator>wb74027</dc:creator>
  <cp:lastModifiedBy>Caitlin Nordehn</cp:lastModifiedBy>
  <cp:revision>494</cp:revision>
  <dcterms:created xsi:type="dcterms:W3CDTF">2010-09-29T16:07:45Z</dcterms:created>
  <dcterms:modified xsi:type="dcterms:W3CDTF">2012-03-16T13:51:52Z</dcterms:modified>
</cp:coreProperties>
</file>